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30"/>
  </p:notesMasterIdLst>
  <p:sldIdLst>
    <p:sldId id="256" r:id="rId2"/>
    <p:sldId id="258" r:id="rId3"/>
    <p:sldId id="311" r:id="rId4"/>
    <p:sldId id="259" r:id="rId5"/>
    <p:sldId id="300" r:id="rId6"/>
    <p:sldId id="418" r:id="rId7"/>
    <p:sldId id="303" r:id="rId8"/>
    <p:sldId id="309" r:id="rId9"/>
    <p:sldId id="310" r:id="rId10"/>
    <p:sldId id="304" r:id="rId11"/>
    <p:sldId id="305" r:id="rId12"/>
    <p:sldId id="306" r:id="rId13"/>
    <p:sldId id="307" r:id="rId14"/>
    <p:sldId id="308" r:id="rId15"/>
    <p:sldId id="419" r:id="rId16"/>
    <p:sldId id="260" r:id="rId17"/>
    <p:sldId id="302" r:id="rId18"/>
    <p:sldId id="261" r:id="rId19"/>
    <p:sldId id="262" r:id="rId20"/>
    <p:sldId id="265" r:id="rId21"/>
    <p:sldId id="263" r:id="rId22"/>
    <p:sldId id="325" r:id="rId23"/>
    <p:sldId id="312" r:id="rId24"/>
    <p:sldId id="393" r:id="rId25"/>
    <p:sldId id="398" r:id="rId26"/>
    <p:sldId id="399" r:id="rId27"/>
    <p:sldId id="400" r:id="rId28"/>
    <p:sldId id="401" r:id="rId29"/>
    <p:sldId id="402" r:id="rId30"/>
    <p:sldId id="394" r:id="rId31"/>
    <p:sldId id="403" r:id="rId32"/>
    <p:sldId id="404" r:id="rId33"/>
    <p:sldId id="405" r:id="rId34"/>
    <p:sldId id="406" r:id="rId35"/>
    <p:sldId id="407" r:id="rId36"/>
    <p:sldId id="395" r:id="rId37"/>
    <p:sldId id="396" r:id="rId38"/>
    <p:sldId id="397" r:id="rId39"/>
    <p:sldId id="318" r:id="rId40"/>
    <p:sldId id="324" r:id="rId41"/>
    <p:sldId id="313" r:id="rId42"/>
    <p:sldId id="316" r:id="rId43"/>
    <p:sldId id="315" r:id="rId44"/>
    <p:sldId id="317" r:id="rId45"/>
    <p:sldId id="314" r:id="rId46"/>
    <p:sldId id="319" r:id="rId47"/>
    <p:sldId id="320" r:id="rId48"/>
    <p:sldId id="321" r:id="rId49"/>
    <p:sldId id="322" r:id="rId50"/>
    <p:sldId id="323" r:id="rId51"/>
    <p:sldId id="326" r:id="rId52"/>
    <p:sldId id="327" r:id="rId53"/>
    <p:sldId id="328" r:id="rId54"/>
    <p:sldId id="336" r:id="rId55"/>
    <p:sldId id="337" r:id="rId56"/>
    <p:sldId id="338" r:id="rId57"/>
    <p:sldId id="339" r:id="rId58"/>
    <p:sldId id="340" r:id="rId59"/>
    <p:sldId id="329" r:id="rId60"/>
    <p:sldId id="330" r:id="rId61"/>
    <p:sldId id="331" r:id="rId62"/>
    <p:sldId id="332" r:id="rId63"/>
    <p:sldId id="342" r:id="rId64"/>
    <p:sldId id="343" r:id="rId65"/>
    <p:sldId id="344" r:id="rId66"/>
    <p:sldId id="333" r:id="rId67"/>
    <p:sldId id="334" r:id="rId68"/>
    <p:sldId id="345" r:id="rId69"/>
    <p:sldId id="346" r:id="rId70"/>
    <p:sldId id="347" r:id="rId71"/>
    <p:sldId id="335" r:id="rId72"/>
    <p:sldId id="348" r:id="rId73"/>
    <p:sldId id="349" r:id="rId74"/>
    <p:sldId id="350" r:id="rId75"/>
    <p:sldId id="351" r:id="rId76"/>
    <p:sldId id="341" r:id="rId77"/>
    <p:sldId id="352" r:id="rId78"/>
    <p:sldId id="353" r:id="rId79"/>
    <p:sldId id="354" r:id="rId80"/>
    <p:sldId id="355" r:id="rId81"/>
    <p:sldId id="356" r:id="rId82"/>
    <p:sldId id="357" r:id="rId83"/>
    <p:sldId id="358" r:id="rId84"/>
    <p:sldId id="359" r:id="rId85"/>
    <p:sldId id="364" r:id="rId86"/>
    <p:sldId id="365" r:id="rId87"/>
    <p:sldId id="366" r:id="rId88"/>
    <p:sldId id="367" r:id="rId89"/>
    <p:sldId id="360" r:id="rId90"/>
    <p:sldId id="361" r:id="rId91"/>
    <p:sldId id="368" r:id="rId92"/>
    <p:sldId id="369" r:id="rId93"/>
    <p:sldId id="371" r:id="rId94"/>
    <p:sldId id="370" r:id="rId95"/>
    <p:sldId id="362" r:id="rId96"/>
    <p:sldId id="372" r:id="rId97"/>
    <p:sldId id="373" r:id="rId98"/>
    <p:sldId id="374" r:id="rId99"/>
    <p:sldId id="363" r:id="rId100"/>
    <p:sldId id="375" r:id="rId101"/>
    <p:sldId id="376" r:id="rId102"/>
    <p:sldId id="377" r:id="rId103"/>
    <p:sldId id="378" r:id="rId104"/>
    <p:sldId id="379" r:id="rId105"/>
    <p:sldId id="380" r:id="rId106"/>
    <p:sldId id="381" r:id="rId107"/>
    <p:sldId id="386" r:id="rId108"/>
    <p:sldId id="382" r:id="rId109"/>
    <p:sldId id="383" r:id="rId110"/>
    <p:sldId id="384" r:id="rId111"/>
    <p:sldId id="387" r:id="rId112"/>
    <p:sldId id="388" r:id="rId113"/>
    <p:sldId id="385" r:id="rId114"/>
    <p:sldId id="389" r:id="rId115"/>
    <p:sldId id="390" r:id="rId116"/>
    <p:sldId id="391" r:id="rId117"/>
    <p:sldId id="408" r:id="rId118"/>
    <p:sldId id="273" r:id="rId119"/>
    <p:sldId id="409" r:id="rId120"/>
    <p:sldId id="410" r:id="rId121"/>
    <p:sldId id="412" r:id="rId122"/>
    <p:sldId id="413" r:id="rId123"/>
    <p:sldId id="414" r:id="rId124"/>
    <p:sldId id="415" r:id="rId125"/>
    <p:sldId id="416" r:id="rId126"/>
    <p:sldId id="411" r:id="rId127"/>
    <p:sldId id="417" r:id="rId128"/>
    <p:sldId id="279" r:id="rId129"/>
  </p:sldIdLst>
  <p:sldSz cx="9144000" cy="5143500" type="screen16x9"/>
  <p:notesSz cx="6858000" cy="9144000"/>
  <p:embeddedFontLst>
    <p:embeddedFont>
      <p:font typeface="Cambria" panose="02040503050406030204" pitchFamily="18" charset="0"/>
      <p:regular r:id="rId131"/>
      <p:bold r:id="rId132"/>
      <p:italic r:id="rId133"/>
      <p:boldItalic r:id="rId134"/>
    </p:embeddedFont>
    <p:embeddedFont>
      <p:font typeface="Blinker" panose="020B0604020202020204" charset="0"/>
      <p:regular r:id="rId135"/>
      <p:bold r:id="rId136"/>
    </p:embeddedFont>
    <p:embeddedFont>
      <p:font typeface="Barlow ExtraBold" panose="020B0604020202020204" charset="0"/>
      <p:bold r:id="rId137"/>
      <p:boldItalic r:id="rId138"/>
    </p:embeddedFont>
    <p:embeddedFont>
      <p:font typeface="Calibri" panose="020F0502020204030204" pitchFamily="34" charset="0"/>
      <p:regular r:id="rId139"/>
      <p:bold r:id="rId140"/>
      <p:italic r:id="rId141"/>
      <p:boldItalic r:id="rId142"/>
    </p:embeddedFont>
    <p:embeddedFont>
      <p:font typeface="SimSun" panose="02010600030101010101" pitchFamily="2" charset="-122"/>
      <p:regular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B613D-F611-4EDF-A56E-48190717AFA5}">
  <a:tblStyle styleId="{FA1B613D-F611-4EDF-A56E-48190717AF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6" autoAdjust="0"/>
    <p:restoredTop sz="94660"/>
  </p:normalViewPr>
  <p:slideViewPr>
    <p:cSldViewPr snapToGrid="0">
      <p:cViewPr varScale="1">
        <p:scale>
          <a:sx n="108" d="100"/>
          <a:sy n="108" d="100"/>
        </p:scale>
        <p:origin x="60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1.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Quote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Study objectives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Literature review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Schedule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Methodology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Table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Results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Conclusions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Bibliographical references</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0207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310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845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105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626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6047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7063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863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70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0296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342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0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5205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5655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1050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2897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7879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4521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0952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23a3bb84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23a3bb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864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a23a3bb84f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a23a3bb84f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23a3bb84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23a3bb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08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6417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1691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64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9635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6760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163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6696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23a3bb84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23a3bb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9675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23a3bb8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a23a3bb84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5016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a23a3bb84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a23a3bb84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69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376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132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146e536c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146e536c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18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c1ac436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c1ac436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23a3bb84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23a3bb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146e536c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146e536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23a3bb84f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23a3bb84f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54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7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303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616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76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976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2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23a3bb84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23a3bb8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35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588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1998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182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4105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6647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8517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718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785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4384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58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6599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166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265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967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676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705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46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907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37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3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53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075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845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750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074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11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619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928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615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094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06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1412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022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8451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890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052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21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169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068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194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5126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8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455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0733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52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0617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9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306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8463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6915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6783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394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10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8337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60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084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047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9846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778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3988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1315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63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554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315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146e536c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146e536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9796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0714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25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395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4839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9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2601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950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9275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9090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3a3bb84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3a3bb84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7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825" y="1229400"/>
            <a:ext cx="5952000" cy="2728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503000"/>
            <a:ext cx="5841300" cy="1680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solidFill>
                  <a:srgbClr val="FFFFFF"/>
                </a:solidFill>
                <a:latin typeface="Barlow ExtraBold"/>
                <a:ea typeface="Barlow ExtraBold"/>
                <a:cs typeface="Barlow ExtraBold"/>
                <a:sym typeface="Barlow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289175"/>
            <a:ext cx="4071300" cy="349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rgbClr val="FFFFFF"/>
                </a:solidFill>
                <a:latin typeface="Blinker"/>
                <a:ea typeface="Blinker"/>
                <a:cs typeface="Blinker"/>
                <a:sym typeface="Blink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9"/>
        <p:cNvGrpSpPr/>
        <p:nvPr/>
      </p:nvGrpSpPr>
      <p:grpSpPr>
        <a:xfrm>
          <a:off x="0" y="0"/>
          <a:ext cx="0" cy="0"/>
          <a:chOff x="0" y="0"/>
          <a:chExt cx="0" cy="0"/>
        </a:xfrm>
      </p:grpSpPr>
      <p:sp>
        <p:nvSpPr>
          <p:cNvPr id="90" name="Google Shape;90;p17"/>
          <p:cNvSpPr/>
          <p:nvPr/>
        </p:nvSpPr>
        <p:spPr>
          <a:xfrm>
            <a:off x="-38925" y="-27650"/>
            <a:ext cx="9238800" cy="3936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subTitle" idx="1"/>
          </p:nvPr>
        </p:nvSpPr>
        <p:spPr>
          <a:xfrm>
            <a:off x="738925" y="1423375"/>
            <a:ext cx="7685100" cy="175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100">
                <a:solidFill>
                  <a:srgbClr val="FFFFFF"/>
                </a:solidFill>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92" name="Google Shape;92;p17"/>
          <p:cNvSpPr txBox="1">
            <a:spLocks noGrp="1"/>
          </p:cNvSpPr>
          <p:nvPr>
            <p:ph type="subTitle" idx="2"/>
          </p:nvPr>
        </p:nvSpPr>
        <p:spPr>
          <a:xfrm>
            <a:off x="738925" y="3665050"/>
            <a:ext cx="7685100" cy="43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arlow ExtraBold"/>
              <a:buNone/>
              <a:defRPr sz="1800">
                <a:highlight>
                  <a:srgbClr val="FFFFFF"/>
                </a:highlight>
                <a:latin typeface="Barlow ExtraBold"/>
                <a:ea typeface="Barlow ExtraBold"/>
                <a:cs typeface="Barlow ExtraBold"/>
                <a:sym typeface="Barlow ExtraBold"/>
              </a:defRPr>
            </a:lvl1pPr>
            <a:lvl2pPr lvl="1" algn="ctr" rtl="0">
              <a:spcBef>
                <a:spcPts val="0"/>
              </a:spcBef>
              <a:spcAft>
                <a:spcPts val="0"/>
              </a:spcAft>
              <a:buSzPts val="1600"/>
              <a:buFont typeface="Barlow ExtraBold"/>
              <a:buNone/>
              <a:defRPr>
                <a:latin typeface="Barlow ExtraBold"/>
                <a:ea typeface="Barlow ExtraBold"/>
                <a:cs typeface="Barlow ExtraBold"/>
                <a:sym typeface="Barlow ExtraBold"/>
              </a:defRPr>
            </a:lvl2pPr>
            <a:lvl3pPr lvl="2" algn="ctr" rtl="0">
              <a:spcBef>
                <a:spcPts val="0"/>
              </a:spcBef>
              <a:spcAft>
                <a:spcPts val="0"/>
              </a:spcAft>
              <a:buSzPts val="1600"/>
              <a:buFont typeface="Barlow ExtraBold"/>
              <a:buNone/>
              <a:defRPr>
                <a:latin typeface="Barlow ExtraBold"/>
                <a:ea typeface="Barlow ExtraBold"/>
                <a:cs typeface="Barlow ExtraBold"/>
                <a:sym typeface="Barlow ExtraBold"/>
              </a:defRPr>
            </a:lvl3pPr>
            <a:lvl4pPr lvl="3" algn="ctr" rtl="0">
              <a:spcBef>
                <a:spcPts val="0"/>
              </a:spcBef>
              <a:spcAft>
                <a:spcPts val="0"/>
              </a:spcAft>
              <a:buSzPts val="1600"/>
              <a:buFont typeface="Barlow ExtraBold"/>
              <a:buNone/>
              <a:defRPr>
                <a:latin typeface="Barlow ExtraBold"/>
                <a:ea typeface="Barlow ExtraBold"/>
                <a:cs typeface="Barlow ExtraBold"/>
                <a:sym typeface="Barlow ExtraBold"/>
              </a:defRPr>
            </a:lvl4pPr>
            <a:lvl5pPr lvl="4" algn="ctr" rtl="0">
              <a:spcBef>
                <a:spcPts val="0"/>
              </a:spcBef>
              <a:spcAft>
                <a:spcPts val="0"/>
              </a:spcAft>
              <a:buSzPts val="1600"/>
              <a:buFont typeface="Barlow ExtraBold"/>
              <a:buNone/>
              <a:defRPr>
                <a:latin typeface="Barlow ExtraBold"/>
                <a:ea typeface="Barlow ExtraBold"/>
                <a:cs typeface="Barlow ExtraBold"/>
                <a:sym typeface="Barlow ExtraBold"/>
              </a:defRPr>
            </a:lvl5pPr>
            <a:lvl6pPr lvl="5" algn="ctr" rtl="0">
              <a:spcBef>
                <a:spcPts val="0"/>
              </a:spcBef>
              <a:spcAft>
                <a:spcPts val="0"/>
              </a:spcAft>
              <a:buSzPts val="1600"/>
              <a:buFont typeface="Barlow ExtraBold"/>
              <a:buNone/>
              <a:defRPr>
                <a:latin typeface="Barlow ExtraBold"/>
                <a:ea typeface="Barlow ExtraBold"/>
                <a:cs typeface="Barlow ExtraBold"/>
                <a:sym typeface="Barlow ExtraBold"/>
              </a:defRPr>
            </a:lvl6pPr>
            <a:lvl7pPr lvl="6" algn="ctr" rtl="0">
              <a:spcBef>
                <a:spcPts val="0"/>
              </a:spcBef>
              <a:spcAft>
                <a:spcPts val="0"/>
              </a:spcAft>
              <a:buSzPts val="1600"/>
              <a:buFont typeface="Barlow ExtraBold"/>
              <a:buNone/>
              <a:defRPr>
                <a:latin typeface="Barlow ExtraBold"/>
                <a:ea typeface="Barlow ExtraBold"/>
                <a:cs typeface="Barlow ExtraBold"/>
                <a:sym typeface="Barlow ExtraBold"/>
              </a:defRPr>
            </a:lvl7pPr>
            <a:lvl8pPr lvl="7" algn="ctr" rtl="0">
              <a:spcBef>
                <a:spcPts val="0"/>
              </a:spcBef>
              <a:spcAft>
                <a:spcPts val="0"/>
              </a:spcAft>
              <a:buSzPts val="1600"/>
              <a:buFont typeface="Barlow ExtraBold"/>
              <a:buNone/>
              <a:defRPr>
                <a:latin typeface="Barlow ExtraBold"/>
                <a:ea typeface="Barlow ExtraBold"/>
                <a:cs typeface="Barlow ExtraBold"/>
                <a:sym typeface="Barlow ExtraBold"/>
              </a:defRPr>
            </a:lvl8pPr>
            <a:lvl9pPr lvl="8" algn="ctr" rtl="0">
              <a:spcBef>
                <a:spcPts val="0"/>
              </a:spcBef>
              <a:spcAft>
                <a:spcPts val="0"/>
              </a:spcAft>
              <a:buSzPts val="1600"/>
              <a:buFont typeface="Barlow ExtraBold"/>
              <a:buNone/>
              <a:defRPr>
                <a:latin typeface="Barlow ExtraBold"/>
                <a:ea typeface="Barlow ExtraBold"/>
                <a:cs typeface="Barlow ExtraBold"/>
                <a:sym typeface="Barlow Extra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rlow ExtraBold"/>
              <a:buNone/>
              <a:defRPr>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3200"/>
              <a:buNone/>
              <a:defRPr>
                <a:solidFill>
                  <a:schemeClr val="dk1"/>
                </a:solidFill>
              </a:defRPr>
            </a:lvl2pPr>
            <a:lvl3pPr lvl="2" rtl="0">
              <a:spcBef>
                <a:spcPts val="0"/>
              </a:spcBef>
              <a:spcAft>
                <a:spcPts val="0"/>
              </a:spcAft>
              <a:buClr>
                <a:schemeClr val="dk1"/>
              </a:buClr>
              <a:buSzPts val="3200"/>
              <a:buNone/>
              <a:defRPr>
                <a:solidFill>
                  <a:schemeClr val="dk1"/>
                </a:solidFill>
              </a:defRPr>
            </a:lvl3pPr>
            <a:lvl4pPr lvl="3" rtl="0">
              <a:spcBef>
                <a:spcPts val="0"/>
              </a:spcBef>
              <a:spcAft>
                <a:spcPts val="0"/>
              </a:spcAft>
              <a:buClr>
                <a:schemeClr val="dk1"/>
              </a:buClr>
              <a:buSzPts val="3200"/>
              <a:buNone/>
              <a:defRPr>
                <a:solidFill>
                  <a:schemeClr val="dk1"/>
                </a:solidFill>
              </a:defRPr>
            </a:lvl4pPr>
            <a:lvl5pPr lvl="4" rtl="0">
              <a:spcBef>
                <a:spcPts val="0"/>
              </a:spcBef>
              <a:spcAft>
                <a:spcPts val="0"/>
              </a:spcAft>
              <a:buClr>
                <a:schemeClr val="dk1"/>
              </a:buClr>
              <a:buSzPts val="3200"/>
              <a:buNone/>
              <a:defRPr>
                <a:solidFill>
                  <a:schemeClr val="dk1"/>
                </a:solidFill>
              </a:defRPr>
            </a:lvl5pPr>
            <a:lvl6pPr lvl="5" rtl="0">
              <a:spcBef>
                <a:spcPts val="0"/>
              </a:spcBef>
              <a:spcAft>
                <a:spcPts val="0"/>
              </a:spcAft>
              <a:buClr>
                <a:schemeClr val="dk1"/>
              </a:buClr>
              <a:buSzPts val="3200"/>
              <a:buNone/>
              <a:defRPr>
                <a:solidFill>
                  <a:schemeClr val="dk1"/>
                </a:solidFill>
              </a:defRPr>
            </a:lvl6pPr>
            <a:lvl7pPr lvl="6" rtl="0">
              <a:spcBef>
                <a:spcPts val="0"/>
              </a:spcBef>
              <a:spcAft>
                <a:spcPts val="0"/>
              </a:spcAft>
              <a:buClr>
                <a:schemeClr val="dk1"/>
              </a:buClr>
              <a:buSzPts val="3200"/>
              <a:buNone/>
              <a:defRPr>
                <a:solidFill>
                  <a:schemeClr val="dk1"/>
                </a:solidFill>
              </a:defRPr>
            </a:lvl7pPr>
            <a:lvl8pPr lvl="7" rtl="0">
              <a:spcBef>
                <a:spcPts val="0"/>
              </a:spcBef>
              <a:spcAft>
                <a:spcPts val="0"/>
              </a:spcAft>
              <a:buClr>
                <a:schemeClr val="dk1"/>
              </a:buClr>
              <a:buSzPts val="3200"/>
              <a:buNone/>
              <a:defRPr>
                <a:solidFill>
                  <a:schemeClr val="dk1"/>
                </a:solidFill>
              </a:defRPr>
            </a:lvl8pPr>
            <a:lvl9pPr lvl="8" rtl="0">
              <a:spcBef>
                <a:spcPts val="0"/>
              </a:spcBef>
              <a:spcAft>
                <a:spcPts val="0"/>
              </a:spcAft>
              <a:buClr>
                <a:schemeClr val="dk1"/>
              </a:buClr>
              <a:buSzPts val="3200"/>
              <a:buNone/>
              <a:defRPr>
                <a:solidFill>
                  <a:schemeClr val="dk1"/>
                </a:solidFill>
              </a:defRPr>
            </a:lvl9pPr>
          </a:lstStyle>
          <a:p>
            <a:endParaRPr/>
          </a:p>
        </p:txBody>
      </p:sp>
      <p:sp>
        <p:nvSpPr>
          <p:cNvPr id="95" name="Google Shape;95;p18"/>
          <p:cNvSpPr txBox="1">
            <a:spLocks noGrp="1"/>
          </p:cNvSpPr>
          <p:nvPr>
            <p:ph type="body" idx="1"/>
          </p:nvPr>
        </p:nvSpPr>
        <p:spPr>
          <a:xfrm>
            <a:off x="5208350" y="1427525"/>
            <a:ext cx="3215700" cy="31758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111"/>
        <p:cNvGrpSpPr/>
        <p:nvPr/>
      </p:nvGrpSpPr>
      <p:grpSpPr>
        <a:xfrm>
          <a:off x="0" y="0"/>
          <a:ext cx="0" cy="0"/>
          <a:chOff x="0" y="0"/>
          <a:chExt cx="0" cy="0"/>
        </a:xfrm>
      </p:grpSpPr>
      <p:sp>
        <p:nvSpPr>
          <p:cNvPr id="112" name="Google Shape;112;p21"/>
          <p:cNvSpPr/>
          <p:nvPr/>
        </p:nvSpPr>
        <p:spPr>
          <a:xfrm>
            <a:off x="3925750" y="382225"/>
            <a:ext cx="5218200" cy="4379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ctrTitle"/>
          </p:nvPr>
        </p:nvSpPr>
        <p:spPr>
          <a:xfrm>
            <a:off x="4355100" y="890775"/>
            <a:ext cx="4068900" cy="855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solidFill>
                  <a:srgbClr val="FFFFFF"/>
                </a:solidFill>
                <a:latin typeface="Barlow ExtraBold"/>
                <a:ea typeface="Barlow ExtraBold"/>
                <a:cs typeface="Barlow ExtraBold"/>
                <a:sym typeface="Barlow ExtraBold"/>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14" name="Google Shape;114;p21"/>
          <p:cNvSpPr txBox="1">
            <a:spLocks noGrp="1"/>
          </p:cNvSpPr>
          <p:nvPr>
            <p:ph type="subTitle" idx="1"/>
          </p:nvPr>
        </p:nvSpPr>
        <p:spPr>
          <a:xfrm>
            <a:off x="4352700" y="1658025"/>
            <a:ext cx="4071300" cy="34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300"/>
              <a:buFont typeface="Barlow ExtraBold"/>
              <a:buNone/>
              <a:defRPr sz="2300">
                <a:solidFill>
                  <a:srgbClr val="FFFFFF"/>
                </a:solidFill>
                <a:latin typeface="Barlow ExtraBold"/>
                <a:ea typeface="Barlow ExtraBold"/>
                <a:cs typeface="Barlow ExtraBold"/>
                <a:sym typeface="Barlow ExtraBold"/>
              </a:defRPr>
            </a:lvl1pPr>
            <a:lvl2pPr lvl="1"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r" rtl="0">
              <a:lnSpc>
                <a:spcPct val="100000"/>
              </a:lnSpc>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115" name="Google Shape;115;p21"/>
          <p:cNvSpPr txBox="1">
            <a:spLocks noGrp="1"/>
          </p:cNvSpPr>
          <p:nvPr>
            <p:ph type="subTitle" idx="2"/>
          </p:nvPr>
        </p:nvSpPr>
        <p:spPr>
          <a:xfrm>
            <a:off x="4355100" y="2073200"/>
            <a:ext cx="4068900" cy="10107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a:endParaRPr/>
          </a:p>
        </p:txBody>
      </p:sp>
      <p:sp>
        <p:nvSpPr>
          <p:cNvPr id="116" name="Google Shape;116;p21"/>
          <p:cNvSpPr txBox="1"/>
          <p:nvPr/>
        </p:nvSpPr>
        <p:spPr>
          <a:xfrm>
            <a:off x="4532400" y="3714200"/>
            <a:ext cx="3891600" cy="6927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100" b="1">
                <a:solidFill>
                  <a:srgbClr val="FFFFFF"/>
                </a:solidFill>
                <a:latin typeface="Blinker"/>
                <a:ea typeface="Blinker"/>
                <a:cs typeface="Blinker"/>
                <a:sym typeface="Blinker"/>
              </a:rPr>
              <a:t>CREDITS:</a:t>
            </a:r>
            <a:r>
              <a:rPr lang="en" sz="1100">
                <a:solidFill>
                  <a:srgbClr val="FFFFFF"/>
                </a:solidFill>
                <a:latin typeface="Blinker"/>
                <a:ea typeface="Blinker"/>
                <a:cs typeface="Blinker"/>
                <a:sym typeface="Blinker"/>
              </a:rPr>
              <a:t> This presentation template was created by </a:t>
            </a:r>
            <a:r>
              <a:rPr lang="en" sz="1100" b="1">
                <a:solidFill>
                  <a:srgbClr val="FFFFFF"/>
                </a:solidFill>
                <a:uFill>
                  <a:noFill/>
                </a:uFill>
                <a:latin typeface="Blinker"/>
                <a:ea typeface="Blinker"/>
                <a:cs typeface="Blinker"/>
                <a:sym typeface="Blinker"/>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rgbClr val="FFFFFF"/>
                </a:solidFill>
                <a:latin typeface="Blinker"/>
                <a:ea typeface="Blinker"/>
                <a:cs typeface="Blinker"/>
                <a:sym typeface="Blinker"/>
              </a:rPr>
              <a:t>, including icons by </a:t>
            </a:r>
            <a:r>
              <a:rPr lang="en" sz="1100" b="1">
                <a:solidFill>
                  <a:srgbClr val="FFFFFF"/>
                </a:solidFill>
                <a:uFill>
                  <a:noFill/>
                </a:uFill>
                <a:latin typeface="Blinker"/>
                <a:ea typeface="Blinker"/>
                <a:cs typeface="Blinker"/>
                <a:sym typeface="Blinker"/>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rgbClr val="FFFFFF"/>
                </a:solidFill>
                <a:latin typeface="Blinker"/>
                <a:ea typeface="Blinker"/>
                <a:cs typeface="Blinker"/>
                <a:sym typeface="Blinker"/>
              </a:rPr>
              <a:t>, infographics &amp; images by </a:t>
            </a:r>
            <a:r>
              <a:rPr lang="en" sz="1100" b="1">
                <a:solidFill>
                  <a:srgbClr val="FFFFFF"/>
                </a:solidFill>
                <a:uFill>
                  <a:noFill/>
                </a:uFill>
                <a:latin typeface="Blinker"/>
                <a:ea typeface="Blinker"/>
                <a:cs typeface="Blinker"/>
                <a:sym typeface="Blinker"/>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100">
                <a:solidFill>
                  <a:srgbClr val="FFFFFF"/>
                </a:solidFill>
                <a:latin typeface="Blinker"/>
                <a:ea typeface="Blinker"/>
                <a:cs typeface="Blinker"/>
                <a:sym typeface="Blinker"/>
              </a:rPr>
              <a:t> </a:t>
            </a:r>
            <a:endParaRPr sz="1100" b="1">
              <a:solidFill>
                <a:srgbClr val="FFFFFF"/>
              </a:solidFill>
              <a:latin typeface="Blinker"/>
              <a:ea typeface="Blinker"/>
              <a:cs typeface="Blinker"/>
              <a:sym typeface="Blink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TITLE_1_1">
    <p:bg>
      <p:bgPr>
        <a:solidFill>
          <a:schemeClr val="dk1"/>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144550" y="2497050"/>
            <a:ext cx="2366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rgbClr val="00000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1144550" y="1212450"/>
            <a:ext cx="2366400" cy="12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rgbClr val="000000"/>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subTitle" idx="1"/>
          </p:nvPr>
        </p:nvSpPr>
        <p:spPr>
          <a:xfrm>
            <a:off x="790100" y="3422250"/>
            <a:ext cx="3075300" cy="50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5"/>
          <p:cNvSpPr txBox="1">
            <a:spLocks noGrp="1"/>
          </p:cNvSpPr>
          <p:nvPr>
            <p:ph type="subTitle" idx="1"/>
          </p:nvPr>
        </p:nvSpPr>
        <p:spPr>
          <a:xfrm>
            <a:off x="1111313" y="3773750"/>
            <a:ext cx="3024600" cy="873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22" name="Google Shape;22;p5"/>
          <p:cNvSpPr txBox="1">
            <a:spLocks noGrp="1"/>
          </p:cNvSpPr>
          <p:nvPr>
            <p:ph type="subTitle" idx="2"/>
          </p:nvPr>
        </p:nvSpPr>
        <p:spPr>
          <a:xfrm>
            <a:off x="5219588" y="3773750"/>
            <a:ext cx="30246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 name="Google Shape;23;p5"/>
          <p:cNvSpPr txBox="1">
            <a:spLocks noGrp="1"/>
          </p:cNvSpPr>
          <p:nvPr>
            <p:ph type="subTitle" idx="3"/>
          </p:nvPr>
        </p:nvSpPr>
        <p:spPr>
          <a:xfrm>
            <a:off x="1111313" y="3091800"/>
            <a:ext cx="302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24" name="Google Shape;24;p5"/>
          <p:cNvSpPr txBox="1">
            <a:spLocks noGrp="1"/>
          </p:cNvSpPr>
          <p:nvPr>
            <p:ph type="subTitle" idx="4"/>
          </p:nvPr>
        </p:nvSpPr>
        <p:spPr>
          <a:xfrm>
            <a:off x="5219588" y="3091800"/>
            <a:ext cx="302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rlow ExtraBold"/>
              <a:buNone/>
              <a:defRPr>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3200"/>
              <a:buNone/>
              <a:defRPr>
                <a:solidFill>
                  <a:schemeClr val="dk1"/>
                </a:solidFill>
              </a:defRPr>
            </a:lvl2pPr>
            <a:lvl3pPr lvl="2" rtl="0">
              <a:spcBef>
                <a:spcPts val="0"/>
              </a:spcBef>
              <a:spcAft>
                <a:spcPts val="0"/>
              </a:spcAft>
              <a:buClr>
                <a:schemeClr val="dk1"/>
              </a:buClr>
              <a:buSzPts val="3200"/>
              <a:buNone/>
              <a:defRPr>
                <a:solidFill>
                  <a:schemeClr val="dk1"/>
                </a:solidFill>
              </a:defRPr>
            </a:lvl3pPr>
            <a:lvl4pPr lvl="3" rtl="0">
              <a:spcBef>
                <a:spcPts val="0"/>
              </a:spcBef>
              <a:spcAft>
                <a:spcPts val="0"/>
              </a:spcAft>
              <a:buClr>
                <a:schemeClr val="dk1"/>
              </a:buClr>
              <a:buSzPts val="3200"/>
              <a:buNone/>
              <a:defRPr>
                <a:solidFill>
                  <a:schemeClr val="dk1"/>
                </a:solidFill>
              </a:defRPr>
            </a:lvl4pPr>
            <a:lvl5pPr lvl="4" rtl="0">
              <a:spcBef>
                <a:spcPts val="0"/>
              </a:spcBef>
              <a:spcAft>
                <a:spcPts val="0"/>
              </a:spcAft>
              <a:buClr>
                <a:schemeClr val="dk1"/>
              </a:buClr>
              <a:buSzPts val="3200"/>
              <a:buNone/>
              <a:defRPr>
                <a:solidFill>
                  <a:schemeClr val="dk1"/>
                </a:solidFill>
              </a:defRPr>
            </a:lvl5pPr>
            <a:lvl6pPr lvl="5" rtl="0">
              <a:spcBef>
                <a:spcPts val="0"/>
              </a:spcBef>
              <a:spcAft>
                <a:spcPts val="0"/>
              </a:spcAft>
              <a:buClr>
                <a:schemeClr val="dk1"/>
              </a:buClr>
              <a:buSzPts val="3200"/>
              <a:buNone/>
              <a:defRPr>
                <a:solidFill>
                  <a:schemeClr val="dk1"/>
                </a:solidFill>
              </a:defRPr>
            </a:lvl6pPr>
            <a:lvl7pPr lvl="6" rtl="0">
              <a:spcBef>
                <a:spcPts val="0"/>
              </a:spcBef>
              <a:spcAft>
                <a:spcPts val="0"/>
              </a:spcAft>
              <a:buClr>
                <a:schemeClr val="dk1"/>
              </a:buClr>
              <a:buSzPts val="3200"/>
              <a:buNone/>
              <a:defRPr>
                <a:solidFill>
                  <a:schemeClr val="dk1"/>
                </a:solidFill>
              </a:defRPr>
            </a:lvl7pPr>
            <a:lvl8pPr lvl="7" rtl="0">
              <a:spcBef>
                <a:spcPts val="0"/>
              </a:spcBef>
              <a:spcAft>
                <a:spcPts val="0"/>
              </a:spcAft>
              <a:buClr>
                <a:schemeClr val="dk1"/>
              </a:buClr>
              <a:buSzPts val="3200"/>
              <a:buNone/>
              <a:defRPr>
                <a:solidFill>
                  <a:schemeClr val="dk1"/>
                </a:solidFill>
              </a:defRPr>
            </a:lvl8pPr>
            <a:lvl9pPr lvl="8" rtl="0">
              <a:spcBef>
                <a:spcPts val="0"/>
              </a:spcBef>
              <a:spcAft>
                <a:spcPts val="0"/>
              </a:spcAft>
              <a:buClr>
                <a:schemeClr val="dk1"/>
              </a:buClr>
              <a:buSzPts val="3200"/>
              <a:buNone/>
              <a:defRPr>
                <a:solidFill>
                  <a:schemeClr val="dk1"/>
                </a:solidFill>
              </a:defRPr>
            </a:lvl9pPr>
          </a:lstStyle>
          <a:p>
            <a:endParaRPr/>
          </a:p>
        </p:txBody>
      </p:sp>
      <p:sp>
        <p:nvSpPr>
          <p:cNvPr id="29" name="Google Shape;29;p7"/>
          <p:cNvSpPr txBox="1">
            <a:spLocks noGrp="1"/>
          </p:cNvSpPr>
          <p:nvPr>
            <p:ph type="body" idx="1"/>
          </p:nvPr>
        </p:nvSpPr>
        <p:spPr>
          <a:xfrm>
            <a:off x="720000" y="1427525"/>
            <a:ext cx="3426000" cy="31758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p:nvPr/>
        </p:nvSpPr>
        <p:spPr>
          <a:xfrm>
            <a:off x="-89675" y="1291100"/>
            <a:ext cx="9299400" cy="3933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3"/>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arlow ExtraBold"/>
              <a:buNone/>
              <a:defRPr sz="3200">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 name="Google Shape;45;p13"/>
          <p:cNvSpPr txBox="1">
            <a:spLocks noGrp="1"/>
          </p:cNvSpPr>
          <p:nvPr>
            <p:ph type="title" idx="2" hasCustomPrompt="1"/>
          </p:nvPr>
        </p:nvSpPr>
        <p:spPr>
          <a:xfrm>
            <a:off x="720000" y="1749750"/>
            <a:ext cx="1485000" cy="123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4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3"/>
          <p:cNvSpPr txBox="1">
            <a:spLocks noGrp="1"/>
          </p:cNvSpPr>
          <p:nvPr>
            <p:ph type="subTitle" idx="1"/>
          </p:nvPr>
        </p:nvSpPr>
        <p:spPr>
          <a:xfrm>
            <a:off x="2204850" y="2095879"/>
            <a:ext cx="2215200" cy="7170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7" name="Google Shape;47;p13"/>
          <p:cNvSpPr txBox="1">
            <a:spLocks noGrp="1"/>
          </p:cNvSpPr>
          <p:nvPr>
            <p:ph type="subTitle" idx="3"/>
          </p:nvPr>
        </p:nvSpPr>
        <p:spPr>
          <a:xfrm>
            <a:off x="2204850" y="1916800"/>
            <a:ext cx="2215200" cy="3468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Barlow ExtraBold"/>
              <a:buNone/>
              <a:defRPr sz="2300">
                <a:solidFill>
                  <a:srgbClr val="FFFFFF"/>
                </a:solidFill>
                <a:latin typeface="Barlow ExtraBold"/>
                <a:ea typeface="Barlow ExtraBold"/>
                <a:cs typeface="Barlow ExtraBold"/>
                <a:sym typeface="Barlow Extra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13"/>
          <p:cNvSpPr txBox="1">
            <a:spLocks noGrp="1"/>
          </p:cNvSpPr>
          <p:nvPr>
            <p:ph type="title" idx="4" hasCustomPrompt="1"/>
          </p:nvPr>
        </p:nvSpPr>
        <p:spPr>
          <a:xfrm>
            <a:off x="4694400" y="1749750"/>
            <a:ext cx="1514400" cy="123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4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9" name="Google Shape;49;p13"/>
          <p:cNvSpPr txBox="1">
            <a:spLocks noGrp="1"/>
          </p:cNvSpPr>
          <p:nvPr>
            <p:ph type="subTitle" idx="5"/>
          </p:nvPr>
        </p:nvSpPr>
        <p:spPr>
          <a:xfrm>
            <a:off x="6208800" y="2095879"/>
            <a:ext cx="2215200" cy="71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rgbClr val="FFFFFF"/>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 name="Google Shape;50;p13"/>
          <p:cNvSpPr txBox="1">
            <a:spLocks noGrp="1"/>
          </p:cNvSpPr>
          <p:nvPr>
            <p:ph type="subTitle" idx="6"/>
          </p:nvPr>
        </p:nvSpPr>
        <p:spPr>
          <a:xfrm>
            <a:off x="6208800" y="1916800"/>
            <a:ext cx="2215200" cy="3468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Barlow ExtraBold"/>
              <a:buNone/>
              <a:defRPr sz="2300">
                <a:solidFill>
                  <a:srgbClr val="FFFFFF"/>
                </a:solidFill>
                <a:latin typeface="Barlow ExtraBold"/>
                <a:ea typeface="Barlow ExtraBold"/>
                <a:cs typeface="Barlow ExtraBold"/>
                <a:sym typeface="Barlow Extra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13"/>
          <p:cNvSpPr txBox="1">
            <a:spLocks noGrp="1"/>
          </p:cNvSpPr>
          <p:nvPr>
            <p:ph type="title" idx="7" hasCustomPrompt="1"/>
          </p:nvPr>
        </p:nvSpPr>
        <p:spPr>
          <a:xfrm>
            <a:off x="720000" y="3245475"/>
            <a:ext cx="1485000" cy="123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4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 name="Google Shape;52;p13"/>
          <p:cNvSpPr txBox="1">
            <a:spLocks noGrp="1"/>
          </p:cNvSpPr>
          <p:nvPr>
            <p:ph type="subTitle" idx="8"/>
          </p:nvPr>
        </p:nvSpPr>
        <p:spPr>
          <a:xfrm>
            <a:off x="2204850" y="3591604"/>
            <a:ext cx="2215200" cy="71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rgbClr val="FFFFFF"/>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3" name="Google Shape;53;p13"/>
          <p:cNvSpPr txBox="1">
            <a:spLocks noGrp="1"/>
          </p:cNvSpPr>
          <p:nvPr>
            <p:ph type="subTitle" idx="9"/>
          </p:nvPr>
        </p:nvSpPr>
        <p:spPr>
          <a:xfrm>
            <a:off x="2204850" y="3412525"/>
            <a:ext cx="2215200" cy="3468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Barlow ExtraBold"/>
              <a:buNone/>
              <a:defRPr sz="2300">
                <a:solidFill>
                  <a:srgbClr val="FFFFFF"/>
                </a:solidFill>
                <a:latin typeface="Barlow ExtraBold"/>
                <a:ea typeface="Barlow ExtraBold"/>
                <a:cs typeface="Barlow ExtraBold"/>
                <a:sym typeface="Barlow Extra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4" name="Google Shape;54;p13"/>
          <p:cNvSpPr txBox="1">
            <a:spLocks noGrp="1"/>
          </p:cNvSpPr>
          <p:nvPr>
            <p:ph type="title" idx="13" hasCustomPrompt="1"/>
          </p:nvPr>
        </p:nvSpPr>
        <p:spPr>
          <a:xfrm>
            <a:off x="4694400" y="3245475"/>
            <a:ext cx="1514400" cy="123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4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14"/>
          </p:nvPr>
        </p:nvSpPr>
        <p:spPr>
          <a:xfrm>
            <a:off x="6208800" y="3591604"/>
            <a:ext cx="2215200" cy="71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rgbClr val="FFFFFF"/>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6" name="Google Shape;56;p13"/>
          <p:cNvSpPr txBox="1">
            <a:spLocks noGrp="1"/>
          </p:cNvSpPr>
          <p:nvPr>
            <p:ph type="subTitle" idx="15"/>
          </p:nvPr>
        </p:nvSpPr>
        <p:spPr>
          <a:xfrm>
            <a:off x="6208800" y="3412525"/>
            <a:ext cx="2215200" cy="346800"/>
          </a:xfrm>
          <a:prstGeom prst="rect">
            <a:avLst/>
          </a:prstGeom>
        </p:spPr>
        <p:txBody>
          <a:bodyPr spcFirstLastPara="1" wrap="square" lIns="91425" tIns="91425" rIns="91425" bIns="91425" anchor="b" anchorCtr="0">
            <a:noAutofit/>
          </a:bodyPr>
          <a:lstStyle>
            <a:lvl1pPr lvl="0" rtl="0">
              <a:spcBef>
                <a:spcPts val="0"/>
              </a:spcBef>
              <a:spcAft>
                <a:spcPts val="0"/>
              </a:spcAft>
              <a:buSzPts val="2300"/>
              <a:buFont typeface="Barlow ExtraBold"/>
              <a:buNone/>
              <a:defRPr sz="2300">
                <a:solidFill>
                  <a:srgbClr val="FFFFFF"/>
                </a:solidFill>
                <a:latin typeface="Barlow ExtraBold"/>
                <a:ea typeface="Barlow ExtraBold"/>
                <a:cs typeface="Barlow ExtraBold"/>
                <a:sym typeface="Barlow Extra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931575" y="37513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arlow ExtraBold"/>
              <a:buNone/>
              <a:defRPr sz="3200">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9" name="Google Shape;59;p14"/>
          <p:cNvSpPr txBox="1">
            <a:spLocks noGrp="1"/>
          </p:cNvSpPr>
          <p:nvPr>
            <p:ph type="subTitle" idx="1"/>
          </p:nvPr>
        </p:nvSpPr>
        <p:spPr>
          <a:xfrm>
            <a:off x="725650" y="3053725"/>
            <a:ext cx="2449500" cy="43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60" name="Google Shape;60;p14"/>
          <p:cNvSpPr txBox="1">
            <a:spLocks noGrp="1"/>
          </p:cNvSpPr>
          <p:nvPr>
            <p:ph type="subTitle" idx="2"/>
          </p:nvPr>
        </p:nvSpPr>
        <p:spPr>
          <a:xfrm>
            <a:off x="725650" y="3804000"/>
            <a:ext cx="2449500" cy="79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1" name="Google Shape;61;p14"/>
          <p:cNvSpPr txBox="1">
            <a:spLocks noGrp="1"/>
          </p:cNvSpPr>
          <p:nvPr>
            <p:ph type="subTitle" idx="3"/>
          </p:nvPr>
        </p:nvSpPr>
        <p:spPr>
          <a:xfrm>
            <a:off x="3347249" y="3053725"/>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62" name="Google Shape;62;p14"/>
          <p:cNvSpPr txBox="1">
            <a:spLocks noGrp="1"/>
          </p:cNvSpPr>
          <p:nvPr>
            <p:ph type="subTitle" idx="4"/>
          </p:nvPr>
        </p:nvSpPr>
        <p:spPr>
          <a:xfrm>
            <a:off x="3347249" y="3804000"/>
            <a:ext cx="2449500" cy="79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3" name="Google Shape;63;p14"/>
          <p:cNvSpPr txBox="1">
            <a:spLocks noGrp="1"/>
          </p:cNvSpPr>
          <p:nvPr>
            <p:ph type="subTitle" idx="5"/>
          </p:nvPr>
        </p:nvSpPr>
        <p:spPr>
          <a:xfrm>
            <a:off x="5968847" y="3053725"/>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64" name="Google Shape;64;p14"/>
          <p:cNvSpPr txBox="1">
            <a:spLocks noGrp="1"/>
          </p:cNvSpPr>
          <p:nvPr>
            <p:ph type="subTitle" idx="6"/>
          </p:nvPr>
        </p:nvSpPr>
        <p:spPr>
          <a:xfrm>
            <a:off x="5968847" y="3804000"/>
            <a:ext cx="2449500" cy="79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2_2">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31575" y="37513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arlow ExtraBold"/>
              <a:buNone/>
              <a:defRPr sz="3200">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7" name="Google Shape;67;p15"/>
          <p:cNvSpPr txBox="1">
            <a:spLocks noGrp="1"/>
          </p:cNvSpPr>
          <p:nvPr>
            <p:ph type="subTitle" idx="1"/>
          </p:nvPr>
        </p:nvSpPr>
        <p:spPr>
          <a:xfrm>
            <a:off x="731225" y="3704725"/>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68" name="Google Shape;68;p15"/>
          <p:cNvSpPr txBox="1">
            <a:spLocks noGrp="1"/>
          </p:cNvSpPr>
          <p:nvPr>
            <p:ph type="subTitle" idx="2"/>
          </p:nvPr>
        </p:nvSpPr>
        <p:spPr>
          <a:xfrm>
            <a:off x="731225" y="4150200"/>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9" name="Google Shape;69;p15"/>
          <p:cNvSpPr txBox="1">
            <a:spLocks noGrp="1"/>
          </p:cNvSpPr>
          <p:nvPr>
            <p:ph type="subTitle" idx="3"/>
          </p:nvPr>
        </p:nvSpPr>
        <p:spPr>
          <a:xfrm>
            <a:off x="3352824" y="3704725"/>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70" name="Google Shape;70;p15"/>
          <p:cNvSpPr txBox="1">
            <a:spLocks noGrp="1"/>
          </p:cNvSpPr>
          <p:nvPr>
            <p:ph type="subTitle" idx="4"/>
          </p:nvPr>
        </p:nvSpPr>
        <p:spPr>
          <a:xfrm>
            <a:off x="3352824" y="4150200"/>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1" name="Google Shape;71;p15"/>
          <p:cNvSpPr txBox="1">
            <a:spLocks noGrp="1"/>
          </p:cNvSpPr>
          <p:nvPr>
            <p:ph type="subTitle" idx="5"/>
          </p:nvPr>
        </p:nvSpPr>
        <p:spPr>
          <a:xfrm>
            <a:off x="5974423" y="3704725"/>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72" name="Google Shape;72;p15"/>
          <p:cNvSpPr txBox="1">
            <a:spLocks noGrp="1"/>
          </p:cNvSpPr>
          <p:nvPr>
            <p:ph type="subTitle" idx="6"/>
          </p:nvPr>
        </p:nvSpPr>
        <p:spPr>
          <a:xfrm>
            <a:off x="5974423" y="4150200"/>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3" name="Google Shape;73;p15"/>
          <p:cNvSpPr txBox="1">
            <a:spLocks noGrp="1"/>
          </p:cNvSpPr>
          <p:nvPr>
            <p:ph type="subTitle" idx="7"/>
          </p:nvPr>
        </p:nvSpPr>
        <p:spPr>
          <a:xfrm>
            <a:off x="731225" y="1856150"/>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74" name="Google Shape;74;p15"/>
          <p:cNvSpPr txBox="1">
            <a:spLocks noGrp="1"/>
          </p:cNvSpPr>
          <p:nvPr>
            <p:ph type="subTitle" idx="8"/>
          </p:nvPr>
        </p:nvSpPr>
        <p:spPr>
          <a:xfrm>
            <a:off x="731225" y="2301625"/>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5" name="Google Shape;75;p15"/>
          <p:cNvSpPr txBox="1">
            <a:spLocks noGrp="1"/>
          </p:cNvSpPr>
          <p:nvPr>
            <p:ph type="subTitle" idx="9"/>
          </p:nvPr>
        </p:nvSpPr>
        <p:spPr>
          <a:xfrm>
            <a:off x="3352824" y="1856150"/>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76" name="Google Shape;76;p15"/>
          <p:cNvSpPr txBox="1">
            <a:spLocks noGrp="1"/>
          </p:cNvSpPr>
          <p:nvPr>
            <p:ph type="subTitle" idx="13"/>
          </p:nvPr>
        </p:nvSpPr>
        <p:spPr>
          <a:xfrm>
            <a:off x="3352824" y="2301625"/>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7" name="Google Shape;77;p15"/>
          <p:cNvSpPr txBox="1">
            <a:spLocks noGrp="1"/>
          </p:cNvSpPr>
          <p:nvPr>
            <p:ph type="subTitle" idx="14"/>
          </p:nvPr>
        </p:nvSpPr>
        <p:spPr>
          <a:xfrm>
            <a:off x="5974423" y="1856150"/>
            <a:ext cx="24495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algn="ctr"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algn="ctr"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algn="ctr"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algn="ctr"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algn="ctr"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algn="ctr"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algn="ctr"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algn="ctr"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78" name="Google Shape;78;p15"/>
          <p:cNvSpPr txBox="1">
            <a:spLocks noGrp="1"/>
          </p:cNvSpPr>
          <p:nvPr>
            <p:ph type="subTitle" idx="15"/>
          </p:nvPr>
        </p:nvSpPr>
        <p:spPr>
          <a:xfrm>
            <a:off x="5974423" y="2301625"/>
            <a:ext cx="2449500" cy="52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arlow ExtraBold"/>
              <a:buNone/>
              <a:defRPr sz="3200">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1" name="Google Shape;81;p16"/>
          <p:cNvSpPr txBox="1">
            <a:spLocks noGrp="1"/>
          </p:cNvSpPr>
          <p:nvPr>
            <p:ph type="subTitle" idx="1"/>
          </p:nvPr>
        </p:nvSpPr>
        <p:spPr>
          <a:xfrm>
            <a:off x="1970550" y="1660470"/>
            <a:ext cx="2449500" cy="4395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82" name="Google Shape;82;p16"/>
          <p:cNvSpPr txBox="1">
            <a:spLocks noGrp="1"/>
          </p:cNvSpPr>
          <p:nvPr>
            <p:ph type="subTitle" idx="2"/>
          </p:nvPr>
        </p:nvSpPr>
        <p:spPr>
          <a:xfrm>
            <a:off x="1970550" y="2384203"/>
            <a:ext cx="2449500" cy="537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3" name="Google Shape;83;p16"/>
          <p:cNvSpPr txBox="1">
            <a:spLocks noGrp="1"/>
          </p:cNvSpPr>
          <p:nvPr>
            <p:ph type="subTitle" idx="3"/>
          </p:nvPr>
        </p:nvSpPr>
        <p:spPr>
          <a:xfrm>
            <a:off x="5974500" y="1660470"/>
            <a:ext cx="2449500" cy="4395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84" name="Google Shape;84;p16"/>
          <p:cNvSpPr txBox="1">
            <a:spLocks noGrp="1"/>
          </p:cNvSpPr>
          <p:nvPr>
            <p:ph type="subTitle" idx="4"/>
          </p:nvPr>
        </p:nvSpPr>
        <p:spPr>
          <a:xfrm>
            <a:off x="5974500" y="2384203"/>
            <a:ext cx="2449500" cy="537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5" name="Google Shape;85;p16"/>
          <p:cNvSpPr txBox="1">
            <a:spLocks noGrp="1"/>
          </p:cNvSpPr>
          <p:nvPr>
            <p:ph type="subTitle" idx="5"/>
          </p:nvPr>
        </p:nvSpPr>
        <p:spPr>
          <a:xfrm>
            <a:off x="1970550" y="3372070"/>
            <a:ext cx="2449500" cy="4395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86" name="Google Shape;86;p16"/>
          <p:cNvSpPr txBox="1">
            <a:spLocks noGrp="1"/>
          </p:cNvSpPr>
          <p:nvPr>
            <p:ph type="subTitle" idx="6"/>
          </p:nvPr>
        </p:nvSpPr>
        <p:spPr>
          <a:xfrm>
            <a:off x="1970550" y="4095803"/>
            <a:ext cx="2449500" cy="537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7" name="Google Shape;87;p16"/>
          <p:cNvSpPr txBox="1">
            <a:spLocks noGrp="1"/>
          </p:cNvSpPr>
          <p:nvPr>
            <p:ph type="subTitle" idx="7"/>
          </p:nvPr>
        </p:nvSpPr>
        <p:spPr>
          <a:xfrm>
            <a:off x="5974500" y="3372070"/>
            <a:ext cx="2449500" cy="4395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Font typeface="Barlow ExtraBold"/>
              <a:buNone/>
              <a:defRPr sz="2300">
                <a:latin typeface="Barlow ExtraBold"/>
                <a:ea typeface="Barlow ExtraBold"/>
                <a:cs typeface="Barlow ExtraBold"/>
                <a:sym typeface="Barlow ExtraBold"/>
              </a:defRPr>
            </a:lvl1pPr>
            <a:lvl2pPr lvl="1" rtl="0">
              <a:spcBef>
                <a:spcPts val="0"/>
              </a:spcBef>
              <a:spcAft>
                <a:spcPts val="0"/>
              </a:spcAft>
              <a:buSzPts val="2300"/>
              <a:buFont typeface="Barlow ExtraBold"/>
              <a:buNone/>
              <a:defRPr sz="2300">
                <a:latin typeface="Barlow ExtraBold"/>
                <a:ea typeface="Barlow ExtraBold"/>
                <a:cs typeface="Barlow ExtraBold"/>
                <a:sym typeface="Barlow ExtraBold"/>
              </a:defRPr>
            </a:lvl2pPr>
            <a:lvl3pPr lvl="2" rtl="0">
              <a:spcBef>
                <a:spcPts val="0"/>
              </a:spcBef>
              <a:spcAft>
                <a:spcPts val="0"/>
              </a:spcAft>
              <a:buSzPts val="2300"/>
              <a:buFont typeface="Barlow ExtraBold"/>
              <a:buNone/>
              <a:defRPr sz="2300">
                <a:latin typeface="Barlow ExtraBold"/>
                <a:ea typeface="Barlow ExtraBold"/>
                <a:cs typeface="Barlow ExtraBold"/>
                <a:sym typeface="Barlow ExtraBold"/>
              </a:defRPr>
            </a:lvl3pPr>
            <a:lvl4pPr lvl="3" rtl="0">
              <a:spcBef>
                <a:spcPts val="0"/>
              </a:spcBef>
              <a:spcAft>
                <a:spcPts val="0"/>
              </a:spcAft>
              <a:buSzPts val="2300"/>
              <a:buFont typeface="Barlow ExtraBold"/>
              <a:buNone/>
              <a:defRPr sz="2300">
                <a:latin typeface="Barlow ExtraBold"/>
                <a:ea typeface="Barlow ExtraBold"/>
                <a:cs typeface="Barlow ExtraBold"/>
                <a:sym typeface="Barlow ExtraBold"/>
              </a:defRPr>
            </a:lvl4pPr>
            <a:lvl5pPr lvl="4" rtl="0">
              <a:spcBef>
                <a:spcPts val="0"/>
              </a:spcBef>
              <a:spcAft>
                <a:spcPts val="0"/>
              </a:spcAft>
              <a:buSzPts val="2300"/>
              <a:buFont typeface="Barlow ExtraBold"/>
              <a:buNone/>
              <a:defRPr sz="2300">
                <a:latin typeface="Barlow ExtraBold"/>
                <a:ea typeface="Barlow ExtraBold"/>
                <a:cs typeface="Barlow ExtraBold"/>
                <a:sym typeface="Barlow ExtraBold"/>
              </a:defRPr>
            </a:lvl5pPr>
            <a:lvl6pPr lvl="5" rtl="0">
              <a:spcBef>
                <a:spcPts val="0"/>
              </a:spcBef>
              <a:spcAft>
                <a:spcPts val="0"/>
              </a:spcAft>
              <a:buSzPts val="2300"/>
              <a:buFont typeface="Barlow ExtraBold"/>
              <a:buNone/>
              <a:defRPr sz="2300">
                <a:latin typeface="Barlow ExtraBold"/>
                <a:ea typeface="Barlow ExtraBold"/>
                <a:cs typeface="Barlow ExtraBold"/>
                <a:sym typeface="Barlow ExtraBold"/>
              </a:defRPr>
            </a:lvl6pPr>
            <a:lvl7pPr lvl="6" rtl="0">
              <a:spcBef>
                <a:spcPts val="0"/>
              </a:spcBef>
              <a:spcAft>
                <a:spcPts val="0"/>
              </a:spcAft>
              <a:buSzPts val="2300"/>
              <a:buFont typeface="Barlow ExtraBold"/>
              <a:buNone/>
              <a:defRPr sz="2300">
                <a:latin typeface="Barlow ExtraBold"/>
                <a:ea typeface="Barlow ExtraBold"/>
                <a:cs typeface="Barlow ExtraBold"/>
                <a:sym typeface="Barlow ExtraBold"/>
              </a:defRPr>
            </a:lvl7pPr>
            <a:lvl8pPr lvl="7" rtl="0">
              <a:spcBef>
                <a:spcPts val="0"/>
              </a:spcBef>
              <a:spcAft>
                <a:spcPts val="0"/>
              </a:spcAft>
              <a:buSzPts val="2300"/>
              <a:buFont typeface="Barlow ExtraBold"/>
              <a:buNone/>
              <a:defRPr sz="2300">
                <a:latin typeface="Barlow ExtraBold"/>
                <a:ea typeface="Barlow ExtraBold"/>
                <a:cs typeface="Barlow ExtraBold"/>
                <a:sym typeface="Barlow ExtraBold"/>
              </a:defRPr>
            </a:lvl8pPr>
            <a:lvl9pPr lvl="8" rtl="0">
              <a:spcBef>
                <a:spcPts val="0"/>
              </a:spcBef>
              <a:spcAft>
                <a:spcPts val="0"/>
              </a:spcAft>
              <a:buSzPts val="2300"/>
              <a:buFont typeface="Barlow ExtraBold"/>
              <a:buNone/>
              <a:defRPr sz="2300">
                <a:latin typeface="Barlow ExtraBold"/>
                <a:ea typeface="Barlow ExtraBold"/>
                <a:cs typeface="Barlow ExtraBold"/>
                <a:sym typeface="Barlow ExtraBold"/>
              </a:defRPr>
            </a:lvl9pPr>
          </a:lstStyle>
          <a:p>
            <a:endParaRPr/>
          </a:p>
        </p:txBody>
      </p:sp>
      <p:sp>
        <p:nvSpPr>
          <p:cNvPr id="88" name="Google Shape;88;p16"/>
          <p:cNvSpPr txBox="1">
            <a:spLocks noGrp="1"/>
          </p:cNvSpPr>
          <p:nvPr>
            <p:ph type="subTitle" idx="8"/>
          </p:nvPr>
        </p:nvSpPr>
        <p:spPr>
          <a:xfrm>
            <a:off x="5974500" y="4095803"/>
            <a:ext cx="2449500" cy="5373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20000" y="1457825"/>
            <a:ext cx="7704000" cy="31458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SzPts val="1600"/>
              <a:buFont typeface="Blinker"/>
              <a:buChar char="●"/>
              <a:defRPr sz="1600">
                <a:latin typeface="Blinker"/>
                <a:ea typeface="Blinker"/>
                <a:cs typeface="Blinker"/>
                <a:sym typeface="Blinker"/>
              </a:defRPr>
            </a:lvl1pPr>
            <a:lvl2pPr marL="914400" lvl="1" indent="-330200">
              <a:lnSpc>
                <a:spcPct val="100000"/>
              </a:lnSpc>
              <a:spcBef>
                <a:spcPts val="0"/>
              </a:spcBef>
              <a:spcAft>
                <a:spcPts val="0"/>
              </a:spcAft>
              <a:buSzPts val="1600"/>
              <a:buFont typeface="Blinker"/>
              <a:buChar char="○"/>
              <a:defRPr sz="1600">
                <a:latin typeface="Blinker"/>
                <a:ea typeface="Blinker"/>
                <a:cs typeface="Blinker"/>
                <a:sym typeface="Blinker"/>
              </a:defRPr>
            </a:lvl2pPr>
            <a:lvl3pPr marL="1371600" lvl="2" indent="-330200">
              <a:lnSpc>
                <a:spcPct val="100000"/>
              </a:lnSpc>
              <a:spcBef>
                <a:spcPts val="0"/>
              </a:spcBef>
              <a:spcAft>
                <a:spcPts val="0"/>
              </a:spcAft>
              <a:buSzPts val="1600"/>
              <a:buFont typeface="Blinker"/>
              <a:buChar char="■"/>
              <a:defRPr sz="1600">
                <a:latin typeface="Blinker"/>
                <a:ea typeface="Blinker"/>
                <a:cs typeface="Blinker"/>
                <a:sym typeface="Blinker"/>
              </a:defRPr>
            </a:lvl3pPr>
            <a:lvl4pPr marL="1828800" lvl="3" indent="-330200">
              <a:lnSpc>
                <a:spcPct val="100000"/>
              </a:lnSpc>
              <a:spcBef>
                <a:spcPts val="0"/>
              </a:spcBef>
              <a:spcAft>
                <a:spcPts val="0"/>
              </a:spcAft>
              <a:buSzPts val="1600"/>
              <a:buFont typeface="Blinker"/>
              <a:buChar char="●"/>
              <a:defRPr sz="1600">
                <a:latin typeface="Blinker"/>
                <a:ea typeface="Blinker"/>
                <a:cs typeface="Blinker"/>
                <a:sym typeface="Blinker"/>
              </a:defRPr>
            </a:lvl4pPr>
            <a:lvl5pPr marL="2286000" lvl="4" indent="-330200">
              <a:lnSpc>
                <a:spcPct val="100000"/>
              </a:lnSpc>
              <a:spcBef>
                <a:spcPts val="0"/>
              </a:spcBef>
              <a:spcAft>
                <a:spcPts val="0"/>
              </a:spcAft>
              <a:buSzPts val="1600"/>
              <a:buFont typeface="Blinker"/>
              <a:buChar char="○"/>
              <a:defRPr sz="1600">
                <a:latin typeface="Blinker"/>
                <a:ea typeface="Blinker"/>
                <a:cs typeface="Blinker"/>
                <a:sym typeface="Blinker"/>
              </a:defRPr>
            </a:lvl5pPr>
            <a:lvl6pPr marL="2743200" lvl="5" indent="-330200">
              <a:lnSpc>
                <a:spcPct val="100000"/>
              </a:lnSpc>
              <a:spcBef>
                <a:spcPts val="0"/>
              </a:spcBef>
              <a:spcAft>
                <a:spcPts val="0"/>
              </a:spcAft>
              <a:buSzPts val="1600"/>
              <a:buFont typeface="Blinker"/>
              <a:buChar char="■"/>
              <a:defRPr sz="1600">
                <a:latin typeface="Blinker"/>
                <a:ea typeface="Blinker"/>
                <a:cs typeface="Blinker"/>
                <a:sym typeface="Blinker"/>
              </a:defRPr>
            </a:lvl6pPr>
            <a:lvl7pPr marL="3200400" lvl="6" indent="-330200">
              <a:lnSpc>
                <a:spcPct val="100000"/>
              </a:lnSpc>
              <a:spcBef>
                <a:spcPts val="0"/>
              </a:spcBef>
              <a:spcAft>
                <a:spcPts val="0"/>
              </a:spcAft>
              <a:buSzPts val="1600"/>
              <a:buFont typeface="Blinker"/>
              <a:buChar char="●"/>
              <a:defRPr sz="1600">
                <a:latin typeface="Blinker"/>
                <a:ea typeface="Blinker"/>
                <a:cs typeface="Blinker"/>
                <a:sym typeface="Blinker"/>
              </a:defRPr>
            </a:lvl7pPr>
            <a:lvl8pPr marL="3657600" lvl="7" indent="-330200">
              <a:lnSpc>
                <a:spcPct val="100000"/>
              </a:lnSpc>
              <a:spcBef>
                <a:spcPts val="0"/>
              </a:spcBef>
              <a:spcAft>
                <a:spcPts val="0"/>
              </a:spcAft>
              <a:buSzPts val="1600"/>
              <a:buFont typeface="Blinker"/>
              <a:buChar char="○"/>
              <a:defRPr sz="1600">
                <a:latin typeface="Blinker"/>
                <a:ea typeface="Blinker"/>
                <a:cs typeface="Blinker"/>
                <a:sym typeface="Blinker"/>
              </a:defRPr>
            </a:lvl8pPr>
            <a:lvl9pPr marL="4114800" lvl="8" indent="-330200">
              <a:lnSpc>
                <a:spcPct val="100000"/>
              </a:lnSpc>
              <a:spcBef>
                <a:spcPts val="0"/>
              </a:spcBef>
              <a:spcAft>
                <a:spcPts val="0"/>
              </a:spcAft>
              <a:buSzPts val="1600"/>
              <a:buFont typeface="Blinker"/>
              <a:buChar char="■"/>
              <a:defRPr sz="1600">
                <a:latin typeface="Blinker"/>
                <a:ea typeface="Blinker"/>
                <a:cs typeface="Blinker"/>
                <a:sym typeface="Blinker"/>
              </a:defRPr>
            </a:lvl9pPr>
          </a:lstStyle>
          <a:p>
            <a:endParaRPr/>
          </a:p>
        </p:txBody>
      </p:sp>
      <p:sp>
        <p:nvSpPr>
          <p:cNvPr id="7" name="Google Shape;7;p1"/>
          <p:cNvSpPr txBox="1">
            <a:spLocks noGrp="1"/>
          </p:cNvSpPr>
          <p:nvPr>
            <p:ph type="title"/>
          </p:nvPr>
        </p:nvSpPr>
        <p:spPr>
          <a:xfrm>
            <a:off x="931500" y="375125"/>
            <a:ext cx="7492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rlow ExtraBold"/>
              <a:buNone/>
              <a:defRPr sz="3200">
                <a:solidFill>
                  <a:schemeClr val="dk1"/>
                </a:solidFill>
                <a:latin typeface="Barlow ExtraBold"/>
                <a:ea typeface="Barlow ExtraBold"/>
                <a:cs typeface="Barlow ExtraBold"/>
                <a:sym typeface="Barlow ExtraBold"/>
              </a:defRPr>
            </a:lvl1pPr>
            <a:lvl2pPr lvl="1" rtl="0">
              <a:spcBef>
                <a:spcPts val="0"/>
              </a:spcBef>
              <a:spcAft>
                <a:spcPts val="0"/>
              </a:spcAft>
              <a:buClr>
                <a:schemeClr val="dk1"/>
              </a:buClr>
              <a:buSzPts val="3200"/>
              <a:buNone/>
              <a:defRPr sz="3200">
                <a:solidFill>
                  <a:schemeClr val="dk1"/>
                </a:solidFill>
              </a:defRPr>
            </a:lvl2pPr>
            <a:lvl3pPr lvl="2" rtl="0">
              <a:spcBef>
                <a:spcPts val="0"/>
              </a:spcBef>
              <a:spcAft>
                <a:spcPts val="0"/>
              </a:spcAft>
              <a:buClr>
                <a:schemeClr val="dk1"/>
              </a:buClr>
              <a:buSzPts val="3200"/>
              <a:buNone/>
              <a:defRPr sz="3200">
                <a:solidFill>
                  <a:schemeClr val="dk1"/>
                </a:solidFill>
              </a:defRPr>
            </a:lvl3pPr>
            <a:lvl4pPr lvl="3" rtl="0">
              <a:spcBef>
                <a:spcPts val="0"/>
              </a:spcBef>
              <a:spcAft>
                <a:spcPts val="0"/>
              </a:spcAft>
              <a:buClr>
                <a:schemeClr val="dk1"/>
              </a:buClr>
              <a:buSzPts val="3200"/>
              <a:buNone/>
              <a:defRPr sz="3200">
                <a:solidFill>
                  <a:schemeClr val="dk1"/>
                </a:solidFill>
              </a:defRPr>
            </a:lvl4pPr>
            <a:lvl5pPr lvl="4" rtl="0">
              <a:spcBef>
                <a:spcPts val="0"/>
              </a:spcBef>
              <a:spcAft>
                <a:spcPts val="0"/>
              </a:spcAft>
              <a:buClr>
                <a:schemeClr val="dk1"/>
              </a:buClr>
              <a:buSzPts val="3200"/>
              <a:buNone/>
              <a:defRPr sz="3200">
                <a:solidFill>
                  <a:schemeClr val="dk1"/>
                </a:solidFill>
              </a:defRPr>
            </a:lvl5pPr>
            <a:lvl6pPr lvl="5" rtl="0">
              <a:spcBef>
                <a:spcPts val="0"/>
              </a:spcBef>
              <a:spcAft>
                <a:spcPts val="0"/>
              </a:spcAft>
              <a:buClr>
                <a:schemeClr val="dk1"/>
              </a:buClr>
              <a:buSzPts val="3200"/>
              <a:buNone/>
              <a:defRPr sz="3200">
                <a:solidFill>
                  <a:schemeClr val="dk1"/>
                </a:solidFill>
              </a:defRPr>
            </a:lvl6pPr>
            <a:lvl7pPr lvl="6" rtl="0">
              <a:spcBef>
                <a:spcPts val="0"/>
              </a:spcBef>
              <a:spcAft>
                <a:spcPts val="0"/>
              </a:spcAft>
              <a:buClr>
                <a:schemeClr val="dk1"/>
              </a:buClr>
              <a:buSzPts val="3200"/>
              <a:buNone/>
              <a:defRPr sz="3200">
                <a:solidFill>
                  <a:schemeClr val="dk1"/>
                </a:solidFill>
              </a:defRPr>
            </a:lvl7pPr>
            <a:lvl8pPr lvl="7" rtl="0">
              <a:spcBef>
                <a:spcPts val="0"/>
              </a:spcBef>
              <a:spcAft>
                <a:spcPts val="0"/>
              </a:spcAft>
              <a:buClr>
                <a:schemeClr val="dk1"/>
              </a:buClr>
              <a:buSzPts val="3200"/>
              <a:buNone/>
              <a:defRPr sz="3200">
                <a:solidFill>
                  <a:schemeClr val="dk1"/>
                </a:solidFill>
              </a:defRPr>
            </a:lvl8pPr>
            <a:lvl9pPr lvl="8" rtl="0">
              <a:spcBef>
                <a:spcPts val="0"/>
              </a:spcBef>
              <a:spcAft>
                <a:spcPts val="0"/>
              </a:spcAft>
              <a:buClr>
                <a:schemeClr val="dk1"/>
              </a:buClr>
              <a:buSzPts val="3200"/>
              <a:buNone/>
              <a:defRPr sz="32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sisfun.com/calculus/fourier-series.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thsisfun.com/calculus/fourier-series.html"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mathsisfun.com/calculus/fourier-series.html" TargetMode="External"/><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mathsisfun.com/calculus/fourier-series.html" TargetMode="External"/><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mathsisfun.com/calculus/fourier-series.html" TargetMode="External"/><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mathsisfun.com/calculus/fourier-series.html"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hyperlink" Target="https://www.reddit.com/r/QuotesPorn/comments/oy6qf2/if_you_want_to_find_the_secrets_of_the_universe/?rdt=3795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9.webp"/><Relationship Id="rId3" Type="http://schemas.openxmlformats.org/officeDocument/2006/relationships/hyperlink" Target="https://medium.com/crossml/fourier-transformation-in-image-processing-84142263d734" TargetMode="External"/><Relationship Id="rId7" Type="http://schemas.openxmlformats.org/officeDocument/2006/relationships/hyperlink" Target="https://www.ru.nl/tdlab/research/laser_spectroscopy/fourier-transform-spectrometer-ft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hyperlink" Target="https://www.nti-audio.com/en/support/know-how/fast-fourier-transform-fft"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en.wikipedia.org/wiki/Joseph_Fourier"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Fast-Fourier-Transformation-2-Fast-Fourier-Transformation-To-increase-the-performance_fig6_323281289"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mathsisfun.com/calculus/fourier-series.html" TargetMode="Externa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mathsisfun.com/calculus/fourier-series.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mathsisfun.com/calculus/fourier-series.htm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mathsisfun.com/calculus/fourier-series.html" TargetMode="Externa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71000"/>
          </a:stretch>
        </a:blip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ctrTitle"/>
          </p:nvPr>
        </p:nvSpPr>
        <p:spPr>
          <a:xfrm>
            <a:off x="-100361" y="2038258"/>
            <a:ext cx="5954751" cy="1680300"/>
          </a:xfrm>
          <a:prstGeom prst="rect">
            <a:avLst/>
          </a:prstGeom>
        </p:spPr>
        <p:txBody>
          <a:bodyPr spcFirstLastPara="1" wrap="square" lIns="91425" tIns="91425" rIns="91425" bIns="91425" anchor="b" anchorCtr="0">
            <a:noAutofit/>
          </a:bodyPr>
          <a:lstStyle/>
          <a:p>
            <a:r>
              <a:rPr lang="en-GB" sz="2000" b="1" dirty="0">
                <a:latin typeface="Times New Roman" panose="02020603050405020304" pitchFamily="18" charset="0"/>
                <a:cs typeface="Times New Roman" panose="02020603050405020304" pitchFamily="18" charset="0"/>
              </a:rPr>
              <a:t>Name</a:t>
            </a:r>
            <a:r>
              <a:rPr lang="en-GB" sz="2000" dirty="0">
                <a:latin typeface="Times New Roman" panose="02020603050405020304" pitchFamily="18" charset="0"/>
                <a:cs typeface="Times New Roman" panose="02020603050405020304" pitchFamily="18" charset="0"/>
              </a:rPr>
              <a:t>: Ugwu Emmanuel </a:t>
            </a:r>
            <a:r>
              <a:rPr lang="en-GB" sz="2000" dirty="0" smtClean="0">
                <a:latin typeface="Times New Roman" panose="02020603050405020304" pitchFamily="18" charset="0"/>
                <a:cs typeface="Times New Roman" panose="02020603050405020304" pitchFamily="18" charset="0"/>
              </a:rPr>
              <a:t>Ugochukwu</a:t>
            </a:r>
            <a:br>
              <a:rPr lang="en-GB" sz="2000" dirty="0" smtClean="0">
                <a:latin typeface="Times New Roman" panose="02020603050405020304" pitchFamily="18" charset="0"/>
                <a:cs typeface="Times New Roman" panose="02020603050405020304" pitchFamily="18" charset="0"/>
              </a:rPr>
            </a:br>
            <a:r>
              <a:rPr lang="en-US" sz="2000" b="1" kern="100" dirty="0" smtClean="0">
                <a:latin typeface="Times New Roman" panose="02020603050405020304" pitchFamily="18" charset="0"/>
                <a:cs typeface="Times New Roman" panose="02020603050405020304" pitchFamily="18" charset="0"/>
              </a:rPr>
              <a:t>Student I.D</a:t>
            </a:r>
            <a:r>
              <a:rPr lang="en-US" sz="2000" kern="100" dirty="0" smtClean="0">
                <a:latin typeface="Times New Roman" panose="02020603050405020304" pitchFamily="18" charset="0"/>
                <a:cs typeface="Times New Roman" panose="02020603050405020304" pitchFamily="18" charset="0"/>
              </a:rPr>
              <a:t>: SL23215017</a:t>
            </a:r>
            <a:r>
              <a:rPr lang="en-GB"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kern="100" dirty="0" smtClean="0">
                <a:latin typeface="Times New Roman" panose="02020603050405020304" pitchFamily="18" charset="0"/>
                <a:cs typeface="Times New Roman" panose="02020603050405020304" pitchFamily="18" charset="0"/>
              </a:rPr>
              <a:t>Major</a:t>
            </a:r>
            <a:r>
              <a:rPr lang="en-US" sz="2000" kern="100" dirty="0" smtClean="0">
                <a:latin typeface="Times New Roman" panose="02020603050405020304" pitchFamily="18" charset="0"/>
                <a:cs typeface="Times New Roman" panose="02020603050405020304" pitchFamily="18" charset="0"/>
              </a:rPr>
              <a:t>: Computer Technology</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GB" sz="2000" b="1" dirty="0">
                <a:latin typeface="Times New Roman" panose="02020603050405020304" pitchFamily="18" charset="0"/>
                <a:cs typeface="Times New Roman" panose="02020603050405020304" pitchFamily="18" charset="0"/>
              </a:rPr>
              <a:t>University</a:t>
            </a:r>
            <a:r>
              <a:rPr lang="en-GB"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a:t>
            </a:r>
            <a:r>
              <a:rPr lang="en-US" sz="2000" dirty="0" smtClean="0">
                <a:latin typeface="Times New Roman" panose="02020603050405020304" pitchFamily="18" charset="0"/>
                <a:cs typeface="Times New Roman" panose="02020603050405020304" pitchFamily="18" charset="0"/>
              </a:rPr>
              <a:t>niversity of Science and Technology of China</a:t>
            </a:r>
            <a:endParaRPr lang="en-US" sz="2000" dirty="0">
              <a:latin typeface="Times New Roman" panose="02020603050405020304" pitchFamily="18" charset="0"/>
              <a:cs typeface="Times New Roman" panose="02020603050405020304" pitchFamily="18" charset="0"/>
            </a:endParaRPr>
          </a:p>
        </p:txBody>
      </p:sp>
      <p:sp>
        <p:nvSpPr>
          <p:cNvPr id="127" name="Google Shape;127;p25"/>
          <p:cNvSpPr txBox="1">
            <a:spLocks noGrp="1"/>
          </p:cNvSpPr>
          <p:nvPr>
            <p:ph type="subTitle" idx="1"/>
          </p:nvPr>
        </p:nvSpPr>
        <p:spPr>
          <a:xfrm>
            <a:off x="234176" y="0"/>
            <a:ext cx="8240751" cy="513393"/>
          </a:xfrm>
          <a:prstGeom prst="rect">
            <a:avLst/>
          </a:prstGeom>
        </p:spPr>
        <p:txBody>
          <a:bodyPr spcFirstLastPara="1" wrap="square" lIns="91425" tIns="91425" rIns="91425" bIns="91425" anchor="ctr" anchorCtr="0">
            <a:noAutofit/>
          </a:bodyPr>
          <a:lstStyle/>
          <a:p>
            <a:pPr marL="0" lvl="0" indent="0"/>
            <a:r>
              <a:rPr lang="en-US" sz="2000" dirty="0">
                <a:latin typeface="Times New Roman" panose="02020603050405020304" pitchFamily="18" charset="0"/>
                <a:ea typeface="Cambria" panose="02040503050406030204" pitchFamily="18" charset="0"/>
                <a:cs typeface="Times New Roman" panose="02020603050405020304" pitchFamily="18" charset="0"/>
              </a:rPr>
              <a:t>Research </a:t>
            </a:r>
            <a:r>
              <a:rPr lang="en-US" sz="2000" dirty="0" smtClean="0">
                <a:latin typeface="Times New Roman" panose="02020603050405020304" pitchFamily="18" charset="0"/>
                <a:ea typeface="Cambria" panose="02040503050406030204" pitchFamily="18" charset="0"/>
                <a:cs typeface="Times New Roman" panose="02020603050405020304" pitchFamily="18" charset="0"/>
              </a:rPr>
              <a:t>Report on </a:t>
            </a:r>
            <a:r>
              <a:rPr lang="en-US" sz="2000" dirty="0">
                <a:latin typeface="Times New Roman" panose="02020603050405020304" pitchFamily="18" charset="0"/>
                <a:ea typeface="Cambria" panose="02040503050406030204" pitchFamily="18" charset="0"/>
                <a:cs typeface="Times New Roman" panose="02020603050405020304" pitchFamily="18" charset="0"/>
              </a:rPr>
              <a:t>the </a:t>
            </a:r>
            <a:r>
              <a:rPr lang="en-US" sz="2000" dirty="0" smtClean="0">
                <a:latin typeface="Times New Roman" panose="02020603050405020304" pitchFamily="18" charset="0"/>
                <a:ea typeface="Cambria" panose="02040503050406030204" pitchFamily="18" charset="0"/>
                <a:cs typeface="Times New Roman" panose="02020603050405020304" pitchFamily="18" charset="0"/>
              </a:rPr>
              <a:t>Application of Fourier Transforms </a:t>
            </a:r>
            <a:r>
              <a:rPr lang="en-US" sz="2000" dirty="0">
                <a:latin typeface="Times New Roman" panose="02020603050405020304" pitchFamily="18" charset="0"/>
                <a:ea typeface="Cambria" panose="02040503050406030204" pitchFamily="18" charset="0"/>
                <a:cs typeface="Times New Roman" panose="02020603050405020304" pitchFamily="18" charset="0"/>
              </a:rPr>
              <a:t>in the Past 3 Years</a:t>
            </a:r>
            <a:endParaRPr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128" name="Google Shape;128;p25"/>
          <p:cNvCxnSpPr/>
          <p:nvPr/>
        </p:nvCxnSpPr>
        <p:spPr>
          <a:xfrm>
            <a:off x="-24800" y="4145100"/>
            <a:ext cx="5893800" cy="0"/>
          </a:xfrm>
          <a:prstGeom prst="straightConnector1">
            <a:avLst/>
          </a:prstGeom>
          <a:noFill/>
          <a:ln w="28575" cap="flat" cmpd="sng">
            <a:solidFill>
              <a:schemeClr val="dk2"/>
            </a:solidFill>
            <a:prstDash val="solid"/>
            <a:round/>
            <a:headEnd type="none" w="med" len="med"/>
            <a:tailEnd type="none" w="med" len="med"/>
          </a:ln>
        </p:spPr>
      </p:cxnSp>
      <p:grpSp>
        <p:nvGrpSpPr>
          <p:cNvPr id="129" name="Google Shape;129;p25"/>
          <p:cNvGrpSpPr/>
          <p:nvPr/>
        </p:nvGrpSpPr>
        <p:grpSpPr>
          <a:xfrm>
            <a:off x="5990109" y="4074712"/>
            <a:ext cx="140786" cy="140786"/>
            <a:chOff x="6658575" y="1565525"/>
            <a:chExt cx="641100" cy="641100"/>
          </a:xfrm>
        </p:grpSpPr>
        <p:cxnSp>
          <p:nvCxnSpPr>
            <p:cNvPr id="130" name="Google Shape;130;p25"/>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31" name="Google Shape;131;p25"/>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1000"/>
                                        <p:tgtEl>
                                          <p:spTgt spid="128"/>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15670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https://www.mathsisfun.com/calculus/fourier-series.html</a:t>
            </a:r>
            <a:r>
              <a:rPr lang="en-US" sz="800" dirty="0"/>
              <a:t> </a:t>
            </a:r>
            <a:r>
              <a:rPr lang="en-US" sz="800" dirty="0" smtClean="0"/>
              <a:t> [5]</a:t>
            </a:r>
            <a:endParaRPr lang="en-US"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4"/>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5"/>
          <a:srcRect l="3998" r="10579"/>
          <a:stretch/>
        </p:blipFill>
        <p:spPr>
          <a:xfrm>
            <a:off x="2750150" y="1739393"/>
            <a:ext cx="2651330" cy="1067602"/>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a:srcRect l="10185" r="8847"/>
          <a:stretch/>
        </p:blipFill>
        <p:spPr>
          <a:xfrm>
            <a:off x="5886471" y="1860769"/>
            <a:ext cx="3007003" cy="1251026"/>
          </a:xfrm>
          <a:prstGeom prst="rect">
            <a:avLst/>
          </a:prstGeom>
        </p:spPr>
      </p:pic>
      <p:sp>
        <p:nvSpPr>
          <p:cNvPr id="6" name="Equal 5"/>
          <p:cNvSpPr/>
          <p:nvPr/>
        </p:nvSpPr>
        <p:spPr>
          <a:xfrm>
            <a:off x="5443870" y="227217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 20"/>
          <p:cNvSpPr/>
          <p:nvPr/>
        </p:nvSpPr>
        <p:spPr>
          <a:xfrm>
            <a:off x="5447414" y="238913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a:off x="4848447" y="3246475"/>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10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1089660"/>
          </a:xfrm>
        </p:spPr>
        <p:txBody>
          <a:bodyPr/>
          <a:lstStyle/>
          <a:p>
            <a:pPr marL="469900" indent="-342900">
              <a:buFont typeface="Courier New" panose="02070309020205020404" pitchFamily="49" charset="0"/>
              <a:buChar char="o"/>
            </a:pPr>
            <a:r>
              <a:rPr lang="en-US" sz="1400" b="1" dirty="0" smtClean="0">
                <a:latin typeface="Times New Roman" panose="02020603050405020304" pitchFamily="18" charset="0"/>
                <a:cs typeface="Times New Roman" panose="02020603050405020304" pitchFamily="18" charset="0"/>
              </a:rPr>
              <a:t>Computational Intensity: </a:t>
            </a:r>
            <a:r>
              <a:rPr lang="en-US" sz="1400" dirty="0" smtClean="0">
                <a:latin typeface="Times New Roman" panose="02020603050405020304" pitchFamily="18" charset="0"/>
                <a:cs typeface="Times New Roman" panose="02020603050405020304" pitchFamily="18" charset="0"/>
              </a:rPr>
              <a:t>Optimizing </a:t>
            </a:r>
            <a:r>
              <a:rPr lang="en-US" sz="1400" dirty="0">
                <a:latin typeface="Times New Roman" panose="02020603050405020304" pitchFamily="18" charset="0"/>
                <a:cs typeface="Times New Roman" panose="02020603050405020304" pitchFamily="18" charset="0"/>
              </a:rPr>
              <a:t>threshold values for each image through the IWD algorithm can be computationally demanding, potentially increasing the time required for compression</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 Parameter Space: </a:t>
            </a:r>
            <a:r>
              <a:rPr lang="en-US" sz="1400" dirty="0">
                <a:latin typeface="Times New Roman" panose="02020603050405020304" pitchFamily="18" charset="0"/>
                <a:cs typeface="Times New Roman" panose="02020603050405020304" pitchFamily="18" charset="0"/>
              </a:rPr>
              <a:t>Managing a parameter space that caters to the unique characteristics of various images can be challenging, as discussed in the paper</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59430"/>
            <a:ext cx="854202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7134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1485900"/>
          </a:xfrm>
        </p:spPr>
        <p:txBody>
          <a:bodyPr/>
          <a:lstStyle/>
          <a:p>
            <a:pPr marL="469900" indent="-342900">
              <a:buFont typeface="Courier New" panose="02070309020205020404" pitchFamily="49" charset="0"/>
              <a:buChar char="o"/>
            </a:pPr>
            <a:r>
              <a:rPr lang="en-US" sz="1400" b="1" dirty="0" smtClean="0">
                <a:latin typeface="Times New Roman" panose="02020603050405020304" pitchFamily="18" charset="0"/>
                <a:cs typeface="Times New Roman" panose="02020603050405020304" pitchFamily="18" charset="0"/>
              </a:rPr>
              <a:t>Computational Intensity: </a:t>
            </a:r>
            <a:r>
              <a:rPr lang="en-US" sz="1400" dirty="0" smtClean="0">
                <a:latin typeface="Times New Roman" panose="02020603050405020304" pitchFamily="18" charset="0"/>
                <a:cs typeface="Times New Roman" panose="02020603050405020304" pitchFamily="18" charset="0"/>
              </a:rPr>
              <a:t>Optimizing </a:t>
            </a:r>
            <a:r>
              <a:rPr lang="en-US" sz="1400" dirty="0">
                <a:latin typeface="Times New Roman" panose="02020603050405020304" pitchFamily="18" charset="0"/>
                <a:cs typeface="Times New Roman" panose="02020603050405020304" pitchFamily="18" charset="0"/>
              </a:rPr>
              <a:t>threshold values for each image through the IWD algorithm can be computationally demanding, potentially increasing the time required for compression</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 Parameter Space: </a:t>
            </a:r>
            <a:r>
              <a:rPr lang="en-US" sz="1400" dirty="0">
                <a:latin typeface="Times New Roman" panose="02020603050405020304" pitchFamily="18" charset="0"/>
                <a:cs typeface="Times New Roman" panose="02020603050405020304" pitchFamily="18" charset="0"/>
              </a:rPr>
              <a:t>Managing a parameter space that caters to the unique characteristics of various images can be challenging, as discussed in the paper.</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Experimental Complexity: </a:t>
            </a:r>
            <a:r>
              <a:rPr lang="en-US" sz="1400" dirty="0">
                <a:latin typeface="Times New Roman" panose="02020603050405020304" pitchFamily="18" charset="0"/>
                <a:cs typeface="Times New Roman" panose="02020603050405020304" pitchFamily="18" charset="0"/>
              </a:rPr>
              <a:t>Implementing the method introduces additional complexity to the image compression process, necessitating a deep understanding of the IWD algorithm and its applications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59430"/>
            <a:ext cx="854202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1448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2049780"/>
          </a:xfrm>
        </p:spPr>
        <p:txBody>
          <a:bodyPr/>
          <a:lstStyle/>
          <a:p>
            <a:pPr marL="469900" indent="-342900">
              <a:buFont typeface="Courier New" panose="02070309020205020404" pitchFamily="49" charset="0"/>
              <a:buChar char="o"/>
            </a:pPr>
            <a:r>
              <a:rPr lang="en-US" sz="1400" b="1" dirty="0" smtClean="0">
                <a:latin typeface="Times New Roman" panose="02020603050405020304" pitchFamily="18" charset="0"/>
                <a:cs typeface="Times New Roman" panose="02020603050405020304" pitchFamily="18" charset="0"/>
              </a:rPr>
              <a:t>Computational Intensity: </a:t>
            </a:r>
            <a:r>
              <a:rPr lang="en-US" sz="1400" dirty="0" smtClean="0">
                <a:latin typeface="Times New Roman" panose="02020603050405020304" pitchFamily="18" charset="0"/>
                <a:cs typeface="Times New Roman" panose="02020603050405020304" pitchFamily="18" charset="0"/>
              </a:rPr>
              <a:t>Optimizing </a:t>
            </a:r>
            <a:r>
              <a:rPr lang="en-US" sz="1400" dirty="0">
                <a:latin typeface="Times New Roman" panose="02020603050405020304" pitchFamily="18" charset="0"/>
                <a:cs typeface="Times New Roman" panose="02020603050405020304" pitchFamily="18" charset="0"/>
              </a:rPr>
              <a:t>threshold values for each image through the IWD algorithm can be computationally demanding, potentially increasing the time required for compression</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 Parameter Space: </a:t>
            </a:r>
            <a:r>
              <a:rPr lang="en-US" sz="1400" dirty="0">
                <a:latin typeface="Times New Roman" panose="02020603050405020304" pitchFamily="18" charset="0"/>
                <a:cs typeface="Times New Roman" panose="02020603050405020304" pitchFamily="18" charset="0"/>
              </a:rPr>
              <a:t>Managing a parameter space that caters to the unique characteristics of various images can be challenging, as discussed in the paper.</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Experimental Complexity: </a:t>
            </a:r>
            <a:r>
              <a:rPr lang="en-US" sz="1400" dirty="0">
                <a:latin typeface="Times New Roman" panose="02020603050405020304" pitchFamily="18" charset="0"/>
                <a:cs typeface="Times New Roman" panose="02020603050405020304" pitchFamily="18" charset="0"/>
              </a:rPr>
              <a:t>Implementing the method introduces additional complexity to the image compression process, necessitating a deep understanding of the IWD algorithm and its applications</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Need for Further Research: </a:t>
            </a:r>
            <a:r>
              <a:rPr lang="en-US" sz="1400" dirty="0">
                <a:latin typeface="Times New Roman" panose="02020603050405020304" pitchFamily="18" charset="0"/>
                <a:cs typeface="Times New Roman" panose="02020603050405020304" pitchFamily="18" charset="0"/>
              </a:rPr>
              <a:t>Further exploration is required to assess the effectiveness of a larger parameter space for threshold value optimization, as indicated in the paper</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59430"/>
            <a:ext cx="854202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1447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66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5</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ight Arrow 1"/>
          <p:cNvSpPr/>
          <p:nvPr/>
        </p:nvSpPr>
        <p:spPr>
          <a:xfrm>
            <a:off x="3063240" y="198120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ent Arrow 2"/>
          <p:cNvSpPr/>
          <p:nvPr/>
        </p:nvSpPr>
        <p:spPr>
          <a:xfrm rot="5400000">
            <a:off x="7444740" y="1363980"/>
            <a:ext cx="426720" cy="1463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Bent Arrow 46"/>
          <p:cNvSpPr/>
          <p:nvPr/>
        </p:nvSpPr>
        <p:spPr>
          <a:xfrm rot="10800000">
            <a:off x="7155180" y="2590800"/>
            <a:ext cx="1203960" cy="822960"/>
          </a:xfrm>
          <a:prstGeom prst="bentArrow">
            <a:avLst>
              <a:gd name="adj1" fmla="val 14720"/>
              <a:gd name="adj2" fmla="val 20327"/>
              <a:gd name="adj3" fmla="val 20327"/>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ight Arrow 47"/>
          <p:cNvSpPr/>
          <p:nvPr/>
        </p:nvSpPr>
        <p:spPr>
          <a:xfrm rot="10800000">
            <a:off x="3215640" y="321564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ent Arrow 48"/>
          <p:cNvSpPr/>
          <p:nvPr/>
        </p:nvSpPr>
        <p:spPr>
          <a:xfrm rot="16200000" flipH="1">
            <a:off x="-41910" y="3364230"/>
            <a:ext cx="937260" cy="5029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10800000" flipH="1">
            <a:off x="274320" y="4221480"/>
            <a:ext cx="195072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89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5</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11270" y="2038570"/>
            <a:ext cx="8232630" cy="1055150"/>
          </a:xfrm>
        </p:spPr>
        <p:txBody>
          <a:bodyPr/>
          <a:lstStyle/>
          <a:p>
            <a:pPr algn="just"/>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Now, we will </a:t>
            </a:r>
            <a:r>
              <a:rPr lang="en-US" sz="1400" dirty="0">
                <a:latin typeface="Times New Roman" panose="02020603050405020304" pitchFamily="18" charset="0"/>
                <a:cs typeface="Times New Roman" panose="02020603050405020304" pitchFamily="18" charset="0"/>
              </a:rPr>
              <a:t>delve into the comprehensive analysis of urban economic growth and carbon emission modeling, focusing on a research paper from the year 2022 authored by Chun Fu, </a:t>
            </a:r>
            <a:r>
              <a:rPr lang="en-US" sz="1400" dirty="0" err="1">
                <a:latin typeface="Times New Roman" panose="02020603050405020304" pitchFamily="18" charset="0"/>
                <a:cs typeface="Times New Roman" panose="02020603050405020304" pitchFamily="18" charset="0"/>
              </a:rPr>
              <a:t>Xiayun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Gui</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Farzana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Akter</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53340" y="1035630"/>
            <a:ext cx="9197340" cy="1082730"/>
          </a:xfrm>
        </p:spPr>
        <p:txBody>
          <a:bodyPr/>
          <a:lstStyle/>
          <a:p>
            <a:pPr algn="ctr"/>
            <a:r>
              <a:rPr lang="en-US" dirty="0"/>
              <a:t>Discrete Fourier Transform (DFT)-Based Computational Intelligence Model for Urban Carbon Emission and Economic </a:t>
            </a:r>
            <a:r>
              <a:rPr lang="en-US" dirty="0" smtClean="0"/>
              <a:t>Growth [14] </a:t>
            </a:r>
            <a:endParaRPr lang="en-US" dirty="0"/>
          </a:p>
        </p:txBody>
      </p:sp>
    </p:spTree>
    <p:extLst>
      <p:ext uri="{BB962C8B-B14F-4D97-AF65-F5344CB8AC3E}">
        <p14:creationId xmlns:p14="http://schemas.microsoft.com/office/powerpoint/2010/main" val="131967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9090660" cy="1379910"/>
          </a:xfrm>
        </p:spPr>
        <p:txBody>
          <a:bodyPr/>
          <a:lstStyle/>
          <a:p>
            <a:pPr algn="ctr"/>
            <a:r>
              <a:rPr lang="en-US" dirty="0"/>
              <a:t>Discrete Fourier Transform (DFT)-Based Computational Intelligence Model for Urban Carbon Emission and Economic Growth </a:t>
            </a:r>
          </a:p>
        </p:txBody>
      </p:sp>
      <p:sp>
        <p:nvSpPr>
          <p:cNvPr id="21" name="Subtitle 2"/>
          <p:cNvSpPr>
            <a:spLocks noGrp="1"/>
          </p:cNvSpPr>
          <p:nvPr>
            <p:ph type="subTitle" idx="5"/>
          </p:nvPr>
        </p:nvSpPr>
        <p:spPr>
          <a:xfrm>
            <a:off x="335280" y="2190970"/>
            <a:ext cx="8092440" cy="107801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study adopts a robust data-centric approach, placing empirical data at its core. It employs the </a:t>
            </a:r>
            <a:r>
              <a:rPr lang="en-US" sz="1400" b="1" dirty="0">
                <a:latin typeface="Times New Roman" panose="02020603050405020304" pitchFamily="18" charset="0"/>
                <a:cs typeface="Times New Roman" panose="02020603050405020304" pitchFamily="18" charset="0"/>
              </a:rPr>
              <a:t>Fourier transform method </a:t>
            </a:r>
            <a:r>
              <a:rPr lang="en-US" sz="1400" dirty="0">
                <a:latin typeface="Times New Roman" panose="02020603050405020304" pitchFamily="18" charset="0"/>
                <a:cs typeface="Times New Roman" panose="02020603050405020304" pitchFamily="18" charset="0"/>
              </a:rPr>
              <a:t>to extract essential </a:t>
            </a:r>
            <a:r>
              <a:rPr lang="en-US" sz="1400" b="1" dirty="0">
                <a:latin typeface="Times New Roman" panose="02020603050405020304" pitchFamily="18" charset="0"/>
                <a:cs typeface="Times New Roman" panose="02020603050405020304" pitchFamily="18" charset="0"/>
              </a:rPr>
              <a:t>periodic signals </a:t>
            </a:r>
            <a:r>
              <a:rPr lang="en-US" sz="1400" dirty="0">
                <a:latin typeface="Times New Roman" panose="02020603050405020304" pitchFamily="18" charset="0"/>
                <a:cs typeface="Times New Roman" panose="02020603050405020304" pitchFamily="18" charset="0"/>
              </a:rPr>
              <a:t>from datasets, providing the basis for constructing models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22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9090660" cy="1379910"/>
          </a:xfrm>
        </p:spPr>
        <p:txBody>
          <a:bodyPr/>
          <a:lstStyle/>
          <a:p>
            <a:pPr algn="ctr"/>
            <a:r>
              <a:rPr lang="en-US" dirty="0"/>
              <a:t>Discrete Fourier Transform (DFT)-Based Computational Intelligence Model for Urban Carbon Emission and Economic Growth </a:t>
            </a:r>
          </a:p>
        </p:txBody>
      </p:sp>
      <p:sp>
        <p:nvSpPr>
          <p:cNvPr id="21" name="Subtitle 2"/>
          <p:cNvSpPr>
            <a:spLocks noGrp="1"/>
          </p:cNvSpPr>
          <p:nvPr>
            <p:ph type="subTitle" idx="5"/>
          </p:nvPr>
        </p:nvSpPr>
        <p:spPr>
          <a:xfrm>
            <a:off x="335280" y="2190970"/>
            <a:ext cx="8092440" cy="167999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The study adopts a robust data-centric approach, placing empirical data at its core. It employs the </a:t>
            </a:r>
            <a:r>
              <a:rPr lang="en-US" sz="1400" b="1" dirty="0" smtClean="0">
                <a:latin typeface="Times New Roman" panose="02020603050405020304" pitchFamily="18" charset="0"/>
                <a:cs typeface="Times New Roman" panose="02020603050405020304" pitchFamily="18" charset="0"/>
              </a:rPr>
              <a:t>Fourier transform method </a:t>
            </a:r>
            <a:r>
              <a:rPr lang="en-US" sz="1400" dirty="0" smtClean="0">
                <a:latin typeface="Times New Roman" panose="02020603050405020304" pitchFamily="18" charset="0"/>
                <a:cs typeface="Times New Roman" panose="02020603050405020304" pitchFamily="18" charset="0"/>
              </a:rPr>
              <a:t>to extract essential </a:t>
            </a:r>
            <a:r>
              <a:rPr lang="en-US" sz="1400" b="1" dirty="0" smtClean="0">
                <a:latin typeface="Times New Roman" panose="02020603050405020304" pitchFamily="18" charset="0"/>
                <a:cs typeface="Times New Roman" panose="02020603050405020304" pitchFamily="18" charset="0"/>
              </a:rPr>
              <a:t>periodic signals </a:t>
            </a:r>
            <a:r>
              <a:rPr lang="en-US" sz="1400" dirty="0" smtClean="0">
                <a:latin typeface="Times New Roman" panose="02020603050405020304" pitchFamily="18" charset="0"/>
                <a:cs typeface="Times New Roman" panose="02020603050405020304" pitchFamily="18" charset="0"/>
              </a:rPr>
              <a:t>from datasets, providing the basis for constructing models.</a:t>
            </a:r>
          </a:p>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Notably, the economic growth model integrates real-world data on energy consumption and carbon emissions. The data highlights a significant surge in total energy utilization over the past decade, specifically quantifying carbon emissions per unit of GDP and emphasizing the growing environmental-economic contradiction.</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6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674590" cy="2152430"/>
          </a:xfrm>
        </p:spPr>
        <p:txBody>
          <a:bodyPr/>
          <a:lstStyle/>
          <a:p>
            <a:pPr marL="127000" indent="0"/>
            <a:r>
              <a:rPr lang="en-US" sz="2000" b="1" dirty="0">
                <a:latin typeface="Times New Roman" panose="02020603050405020304" pitchFamily="18" charset="0"/>
                <a:cs typeface="Times New Roman" panose="02020603050405020304" pitchFamily="18" charset="0"/>
              </a:rPr>
              <a:t>Fourier transform method </a:t>
            </a:r>
            <a:r>
              <a:rPr lang="en-US" sz="2000" dirty="0">
                <a:latin typeface="Times New Roman" panose="02020603050405020304" pitchFamily="18" charset="0"/>
                <a:cs typeface="Times New Roman" panose="02020603050405020304" pitchFamily="18" charset="0"/>
              </a:rPr>
              <a:t>to extract essential </a:t>
            </a:r>
            <a:r>
              <a:rPr lang="en-US" sz="2000" b="1" dirty="0">
                <a:latin typeface="Times New Roman" panose="02020603050405020304" pitchFamily="18" charset="0"/>
                <a:cs typeface="Times New Roman" panose="02020603050405020304" pitchFamily="18" charset="0"/>
              </a:rPr>
              <a:t>periodic signals </a:t>
            </a:r>
            <a:r>
              <a:rPr lang="en-US" sz="2000" dirty="0">
                <a:latin typeface="Times New Roman" panose="02020603050405020304" pitchFamily="18" charset="0"/>
                <a:cs typeface="Times New Roman" panose="02020603050405020304" pitchFamily="18" charset="0"/>
              </a:rPr>
              <a:t>from datasets</a:t>
            </a:r>
            <a:endParaRPr lang="en-US" sz="2000" dirty="0">
              <a:latin typeface="Times New Roman" panose="02020603050405020304" pitchFamily="18" charset="0"/>
              <a:ea typeface="Times New Roman" panose="02020603050405020304" pitchFamily="18" charset="0"/>
            </a:endParaRPr>
          </a:p>
        </p:txBody>
      </p:sp>
      <p:sp>
        <p:nvSpPr>
          <p:cNvPr id="19" name="Subtitle 4"/>
          <p:cNvSpPr>
            <a:spLocks noGrp="1"/>
          </p:cNvSpPr>
          <p:nvPr>
            <p:ph type="subTitle" idx="3"/>
          </p:nvPr>
        </p:nvSpPr>
        <p:spPr>
          <a:xfrm>
            <a:off x="0" y="913710"/>
            <a:ext cx="9090660" cy="137991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9106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Subtitle 4"/>
          <p:cNvSpPr>
            <a:spLocks noGrp="1"/>
          </p:cNvSpPr>
          <p:nvPr>
            <p:ph type="subTitle" idx="3"/>
          </p:nvPr>
        </p:nvSpPr>
        <p:spPr>
          <a:xfrm>
            <a:off x="312420" y="1896690"/>
            <a:ext cx="8404860" cy="678870"/>
          </a:xfrm>
        </p:spPr>
        <p:txBody>
          <a:bodyPr/>
          <a:lstStyle/>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Data from Nanchang, a specific region of focus, uncovers a substantial reliance on coal for economic development but also </a:t>
            </a:r>
            <a:r>
              <a:rPr lang="en-US" sz="1400" dirty="0" smtClean="0">
                <a:latin typeface="Times New Roman" panose="02020603050405020304" pitchFamily="18" charset="0"/>
                <a:cs typeface="Times New Roman" panose="02020603050405020304" pitchFamily="18" charset="0"/>
              </a:rPr>
              <a:t>reveals </a:t>
            </a:r>
            <a:r>
              <a:rPr lang="en-US" sz="1400" dirty="0">
                <a:latin typeface="Times New Roman" panose="02020603050405020304" pitchFamily="18" charset="0"/>
                <a:cs typeface="Times New Roman" panose="02020603050405020304" pitchFamily="18" charset="0"/>
              </a:rPr>
              <a:t>a promising shift towards greener energy sources. The proportion of raw coal consumption dropped from 79.2% in 2008 to 61.2% in </a:t>
            </a:r>
            <a:r>
              <a:rPr lang="en-US" sz="1400" dirty="0" smtClean="0">
                <a:latin typeface="Times New Roman" panose="02020603050405020304" pitchFamily="18" charset="0"/>
                <a:cs typeface="Times New Roman" panose="02020603050405020304" pitchFamily="18" charset="0"/>
              </a:rPr>
              <a:t>2019.</a:t>
            </a:r>
            <a:endParaRPr lang="en-US" sz="1400" dirty="0">
              <a:latin typeface="Times New Roman" panose="02020603050405020304" pitchFamily="18" charset="0"/>
              <a:cs typeface="Times New Roman" panose="02020603050405020304" pitchFamily="18" charset="0"/>
            </a:endParaRPr>
          </a:p>
        </p:txBody>
      </p:sp>
      <p:sp>
        <p:nvSpPr>
          <p:cNvPr id="22" name="Subtitle 4"/>
          <p:cNvSpPr>
            <a:spLocks noGrp="1"/>
          </p:cNvSpPr>
          <p:nvPr>
            <p:ph type="subTitle" idx="3"/>
          </p:nvPr>
        </p:nvSpPr>
        <p:spPr>
          <a:xfrm>
            <a:off x="0" y="913710"/>
            <a:ext cx="9090660" cy="1090350"/>
          </a:xfrm>
        </p:spPr>
        <p:txBody>
          <a:bodyPr/>
          <a:lstStyle/>
          <a:p>
            <a:pPr algn="ctr"/>
            <a:r>
              <a:rPr lang="en-US" dirty="0"/>
              <a:t>Discrete Fourier Transform (DFT)-Based Computational Intelligence Model for Urban Carbon Emission and Economic Growth </a:t>
            </a:r>
          </a:p>
        </p:txBody>
      </p:sp>
      <p:pic>
        <p:nvPicPr>
          <p:cNvPr id="6" name="Picture 5"/>
          <p:cNvPicPr>
            <a:picLocks noChangeAspect="1"/>
          </p:cNvPicPr>
          <p:nvPr/>
        </p:nvPicPr>
        <p:blipFill>
          <a:blip r:embed="rId3"/>
          <a:stretch>
            <a:fillRect/>
          </a:stretch>
        </p:blipFill>
        <p:spPr>
          <a:xfrm>
            <a:off x="1439895" y="2529640"/>
            <a:ext cx="6569009" cy="2309060"/>
          </a:xfrm>
          <a:prstGeom prst="rect">
            <a:avLst/>
          </a:prstGeom>
        </p:spPr>
      </p:pic>
      <p:sp>
        <p:nvSpPr>
          <p:cNvPr id="7" name="Rectangle 6"/>
          <p:cNvSpPr/>
          <p:nvPr/>
        </p:nvSpPr>
        <p:spPr>
          <a:xfrm>
            <a:off x="6088821" y="2600742"/>
            <a:ext cx="380232" cy="215444"/>
          </a:xfrm>
          <a:prstGeom prst="rect">
            <a:avLst/>
          </a:prstGeom>
        </p:spPr>
        <p:txBody>
          <a:bodyPr wrap="none">
            <a:spAutoFit/>
          </a:bodyPr>
          <a:lstStyle/>
          <a:p>
            <a:r>
              <a:rPr lang="en-US" sz="800" dirty="0">
                <a:latin typeface="Times New Roman" panose="02020603050405020304" pitchFamily="18" charset="0"/>
                <a:cs typeface="Times New Roman" panose="02020603050405020304" pitchFamily="18" charset="0"/>
              </a:rPr>
              <a:t>[14] </a:t>
            </a:r>
          </a:p>
        </p:txBody>
      </p:sp>
      <p:sp>
        <p:nvSpPr>
          <p:cNvPr id="25" name="Rounded Rectangle 24"/>
          <p:cNvSpPr/>
          <p:nvPr/>
        </p:nvSpPr>
        <p:spPr>
          <a:xfrm>
            <a:off x="1510982" y="4635500"/>
            <a:ext cx="4645978" cy="14224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Rounded Rectangle 25"/>
          <p:cNvSpPr/>
          <p:nvPr/>
        </p:nvSpPr>
        <p:spPr>
          <a:xfrm>
            <a:off x="1510982" y="3196589"/>
            <a:ext cx="4670423" cy="13533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92196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04240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 </a:t>
            </a:r>
            <a:endParaRPr lang="en-US"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4"/>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5"/>
          <a:srcRect l="3998" r="10579"/>
          <a:stretch/>
        </p:blipFill>
        <p:spPr>
          <a:xfrm>
            <a:off x="2750150" y="1739393"/>
            <a:ext cx="2651330" cy="1067602"/>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a:srcRect l="10185" r="8847"/>
          <a:stretch/>
        </p:blipFill>
        <p:spPr>
          <a:xfrm>
            <a:off x="5886472" y="1860769"/>
            <a:ext cx="2428190" cy="1010218"/>
          </a:xfrm>
          <a:prstGeom prst="rect">
            <a:avLst/>
          </a:prstGeom>
        </p:spPr>
      </p:pic>
      <p:sp>
        <p:nvSpPr>
          <p:cNvPr id="6" name="Equal 5"/>
          <p:cNvSpPr/>
          <p:nvPr/>
        </p:nvSpPr>
        <p:spPr>
          <a:xfrm>
            <a:off x="5443870" y="227217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 20"/>
          <p:cNvSpPr/>
          <p:nvPr/>
        </p:nvSpPr>
        <p:spPr>
          <a:xfrm>
            <a:off x="5447414" y="238913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rotWithShape="1">
          <a:blip r:embed="rId7"/>
          <a:srcRect l="11540" r="16236"/>
          <a:stretch/>
        </p:blipFill>
        <p:spPr>
          <a:xfrm>
            <a:off x="5302102" y="3219709"/>
            <a:ext cx="3425617" cy="1413859"/>
          </a:xfrm>
          <a:prstGeom prst="rect">
            <a:avLst/>
          </a:prstGeom>
        </p:spPr>
      </p:pic>
      <p:sp>
        <p:nvSpPr>
          <p:cNvPr id="19" name="Plus 18"/>
          <p:cNvSpPr/>
          <p:nvPr/>
        </p:nvSpPr>
        <p:spPr>
          <a:xfrm>
            <a:off x="7077739" y="2952308"/>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5400000">
            <a:off x="8250867" y="2902691"/>
            <a:ext cx="499728" cy="20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2230" y="2095500"/>
            <a:ext cx="8628870" cy="68580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One of the key strengths of this paper lies in its extensive use of empirical data. The research is deeply rooted in real-world information, ensuring that the models are firmly grounded and evidence-based</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19" name="Subtitle 4"/>
          <p:cNvSpPr>
            <a:spLocks noGrp="1"/>
          </p:cNvSpPr>
          <p:nvPr>
            <p:ph type="subTitle" idx="3"/>
          </p:nvPr>
        </p:nvSpPr>
        <p:spPr>
          <a:xfrm>
            <a:off x="0" y="913710"/>
            <a:ext cx="9090660" cy="101415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308007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2230" y="2095500"/>
            <a:ext cx="8628870" cy="106680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One of the key strengths of this paper lies in its extensive use of empirical data. The research is deeply rooted in real-world information, ensuring that the models are firmly grounded and evidence-based</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Categorizing cities based on carbon emission efficiency and identifying the key factors influencing carbon emissions are all substantiated by concrete data</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19" name="Subtitle 4"/>
          <p:cNvSpPr>
            <a:spLocks noGrp="1"/>
          </p:cNvSpPr>
          <p:nvPr>
            <p:ph type="subTitle" idx="3"/>
          </p:nvPr>
        </p:nvSpPr>
        <p:spPr>
          <a:xfrm>
            <a:off x="0" y="913710"/>
            <a:ext cx="9090660" cy="101415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32457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2230" y="2095500"/>
            <a:ext cx="8628870" cy="159258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One of the key strengths of this paper lies in its extensive use of empirical data. The research is deeply rooted in real-world information, ensuring that the models are firmly grounded and evidence-based</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Categorizing cities based on carbon emission efficiency and identifying the key factors influencing carbon emissions are all substantiated by concrete data</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data-driven approach bolsters the paper's credibility and practical applicability, offering valuable insights for policymakers and urban planners seeking sustainable development strategies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19" name="Subtitle 4"/>
          <p:cNvSpPr>
            <a:spLocks noGrp="1"/>
          </p:cNvSpPr>
          <p:nvPr>
            <p:ph type="subTitle" idx="3"/>
          </p:nvPr>
        </p:nvSpPr>
        <p:spPr>
          <a:xfrm>
            <a:off x="0" y="913710"/>
            <a:ext cx="9090660" cy="101415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21134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60198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While this paper provides a robust analysis, it does have limitations. Firstly, its reliance on historical data may constrain its relevance in forecasting future trends.</a:t>
            </a:r>
          </a:p>
        </p:txBody>
      </p:sp>
      <p:sp>
        <p:nvSpPr>
          <p:cNvPr id="19" name="Subtitle 4"/>
          <p:cNvSpPr>
            <a:spLocks noGrp="1"/>
          </p:cNvSpPr>
          <p:nvPr>
            <p:ph type="subTitle" idx="3"/>
          </p:nvPr>
        </p:nvSpPr>
        <p:spPr>
          <a:xfrm>
            <a:off x="0" y="913710"/>
            <a:ext cx="9090660" cy="118179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267573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107442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While this paper provides a robust analysis, it does have limitations. Firstly, its reliance on historical data may constrain its relevance in forecasting future trends.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dynamism of economic and environmental conditions may not be entirely captured by the models, potentially overlooking emerging factors that could influence carbon emissions and economic growth</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9" name="Subtitle 4"/>
          <p:cNvSpPr>
            <a:spLocks noGrp="1"/>
          </p:cNvSpPr>
          <p:nvPr>
            <p:ph type="subTitle" idx="3"/>
          </p:nvPr>
        </p:nvSpPr>
        <p:spPr>
          <a:xfrm>
            <a:off x="0" y="913710"/>
            <a:ext cx="9090660" cy="118179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327454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154686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While this paper provides a robust analysis, it does have limitations. Firstly, its reliance on historical data may constrain its relevance in forecasting future trends.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dynamism of economic and environmental conditions may not be entirely captured by the models, potentially overlooking emerging factors that could influence carbon emissions and economic growth</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Additionally, the paper's focus on a specific region, Nanchang, may limit the generalizability of its findings to other urban areas with distinct economic and environmental characteristics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9" name="Subtitle 4"/>
          <p:cNvSpPr>
            <a:spLocks noGrp="1"/>
          </p:cNvSpPr>
          <p:nvPr>
            <p:ph type="subTitle" idx="3"/>
          </p:nvPr>
        </p:nvSpPr>
        <p:spPr>
          <a:xfrm>
            <a:off x="0" y="913710"/>
            <a:ext cx="9090660" cy="118179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25259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5</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201168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While this paper provides a robust analysis, it does have limitations. Firstly, its reliance on historical data may constrain its relevance in forecasting future trends.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dynamism of economic and environmental conditions may not be entirely captured by the models, potentially overlooking emerging factors that could influence carbon emissions and economic growth</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Additionally, the paper's focus on a specific region, Nanchang, may limit the generalizability of its findings to other urban areas with distinct economic and environmental characteristics</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Furthermore, it predominantly examines economic growth in terms of GDP, which may not fully encompass overall development and environmental sustainability</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9" name="Subtitle 4"/>
          <p:cNvSpPr>
            <a:spLocks noGrp="1"/>
          </p:cNvSpPr>
          <p:nvPr>
            <p:ph type="subTitle" idx="3"/>
          </p:nvPr>
        </p:nvSpPr>
        <p:spPr>
          <a:xfrm>
            <a:off x="0" y="913710"/>
            <a:ext cx="9090660" cy="1181790"/>
          </a:xfrm>
        </p:spPr>
        <p:txBody>
          <a:bodyPr/>
          <a:lstStyle/>
          <a:p>
            <a:pPr algn="ctr"/>
            <a:r>
              <a:rPr lang="en-US" dirty="0"/>
              <a:t>Discrete Fourier Transform (DFT)-Based Computational Intelligence Model for Urban Carbon Emission and Economic Growth </a:t>
            </a:r>
          </a:p>
        </p:txBody>
      </p:sp>
    </p:spTree>
    <p:extLst>
      <p:ext uri="{BB962C8B-B14F-4D97-AF65-F5344CB8AC3E}">
        <p14:creationId xmlns:p14="http://schemas.microsoft.com/office/powerpoint/2010/main" val="5587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23334" r="23340"/>
          <a:stretch/>
        </p:blipFill>
        <p:spPr>
          <a:xfrm>
            <a:off x="4571997" y="540000"/>
            <a:ext cx="3851997" cy="4063502"/>
          </a:xfrm>
          <a:prstGeom prst="rect">
            <a:avLst/>
          </a:prstGeom>
          <a:noFill/>
          <a:ln>
            <a:noFill/>
          </a:ln>
        </p:spPr>
      </p:pic>
      <p:sp>
        <p:nvSpPr>
          <p:cNvPr id="221" name="Google Shape;221;p31"/>
          <p:cNvSpPr txBox="1">
            <a:spLocks noGrp="1"/>
          </p:cNvSpPr>
          <p:nvPr>
            <p:ph type="title"/>
          </p:nvPr>
        </p:nvSpPr>
        <p:spPr>
          <a:xfrm>
            <a:off x="1144549" y="2497050"/>
            <a:ext cx="287455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Conclusion</a:t>
            </a:r>
            <a:endParaRPr dirty="0"/>
          </a:p>
        </p:txBody>
      </p:sp>
      <p:sp>
        <p:nvSpPr>
          <p:cNvPr id="222" name="Google Shape;222;p31"/>
          <p:cNvSpPr txBox="1">
            <a:spLocks noGrp="1"/>
          </p:cNvSpPr>
          <p:nvPr>
            <p:ph type="title" idx="2"/>
          </p:nvPr>
        </p:nvSpPr>
        <p:spPr>
          <a:xfrm>
            <a:off x="1144550" y="1212450"/>
            <a:ext cx="2366400" cy="12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grpSp>
        <p:nvGrpSpPr>
          <p:cNvPr id="224" name="Google Shape;224;p31"/>
          <p:cNvGrpSpPr/>
          <p:nvPr/>
        </p:nvGrpSpPr>
        <p:grpSpPr>
          <a:xfrm>
            <a:off x="427584" y="233162"/>
            <a:ext cx="140786" cy="140786"/>
            <a:chOff x="6658575" y="1565525"/>
            <a:chExt cx="641100" cy="641100"/>
          </a:xfrm>
        </p:grpSpPr>
        <p:cxnSp>
          <p:nvCxnSpPr>
            <p:cNvPr id="225" name="Google Shape;22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6" name="Google Shape;226;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27" name="Google Shape;227;p31"/>
          <p:cNvGrpSpPr/>
          <p:nvPr/>
        </p:nvGrpSpPr>
        <p:grpSpPr>
          <a:xfrm>
            <a:off x="427584" y="4769562"/>
            <a:ext cx="140786" cy="140786"/>
            <a:chOff x="6658575" y="1565525"/>
            <a:chExt cx="641100" cy="641100"/>
          </a:xfrm>
        </p:grpSpPr>
        <p:cxnSp>
          <p:nvCxnSpPr>
            <p:cNvPr id="228" name="Google Shape;228;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0" name="Google Shape;230;p31"/>
          <p:cNvGrpSpPr/>
          <p:nvPr/>
        </p:nvGrpSpPr>
        <p:grpSpPr>
          <a:xfrm>
            <a:off x="8575634" y="233162"/>
            <a:ext cx="140786" cy="140786"/>
            <a:chOff x="6658575" y="1565525"/>
            <a:chExt cx="641100" cy="641100"/>
          </a:xfrm>
        </p:grpSpPr>
        <p:cxnSp>
          <p:nvCxnSpPr>
            <p:cNvPr id="231" name="Google Shape;231;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2" name="Google Shape;232;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3" name="Google Shape;233;p31"/>
          <p:cNvGrpSpPr/>
          <p:nvPr/>
        </p:nvGrpSpPr>
        <p:grpSpPr>
          <a:xfrm>
            <a:off x="8575634" y="4769562"/>
            <a:ext cx="140786" cy="140786"/>
            <a:chOff x="6658575" y="1565525"/>
            <a:chExt cx="641100" cy="641100"/>
          </a:xfrm>
        </p:grpSpPr>
        <p:cxnSp>
          <p:nvCxnSpPr>
            <p:cNvPr id="234" name="Google Shape;234;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06589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2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23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224"/>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onclusions</a:t>
            </a:r>
            <a:endParaRPr dirty="0"/>
          </a:p>
        </p:txBody>
      </p:sp>
      <p:sp>
        <p:nvSpPr>
          <p:cNvPr id="842" name="Google Shape;842;p42"/>
          <p:cNvSpPr txBox="1">
            <a:spLocks noGrp="1"/>
          </p:cNvSpPr>
          <p:nvPr>
            <p:ph type="subTitle" idx="1"/>
          </p:nvPr>
        </p:nvSpPr>
        <p:spPr>
          <a:xfrm>
            <a:off x="143572" y="1472510"/>
            <a:ext cx="8688007" cy="2009830"/>
          </a:xfrm>
          <a:prstGeom prst="rect">
            <a:avLst/>
          </a:prstGeom>
        </p:spPr>
        <p:txBody>
          <a:bodyPr spcFirstLastPara="1" wrap="square" lIns="91425" tIns="91425" rIns="91425" bIns="91425" anchor="t" anchorCtr="0">
            <a:noAutofit/>
          </a:bodyPr>
          <a:lstStyle/>
          <a:p>
            <a:pPr marL="0" lvl="0" indent="0" algn="just"/>
            <a:r>
              <a:rPr lang="en-US" sz="1400" dirty="0">
                <a:latin typeface="Times New Roman" panose="02020603050405020304" pitchFamily="18" charset="0"/>
                <a:cs typeface="Times New Roman" panose="02020603050405020304" pitchFamily="18" charset="0"/>
              </a:rPr>
              <a:t>Reviewing recent Fourier transform research has unveiled a wealth of discoveries across diverse domains. These papers introduced </a:t>
            </a:r>
            <a:r>
              <a:rPr lang="en-US" sz="1400" dirty="0" err="1">
                <a:latin typeface="Times New Roman" panose="02020603050405020304" pitchFamily="18" charset="0"/>
                <a:cs typeface="Times New Roman" panose="02020603050405020304" pitchFamily="18" charset="0"/>
              </a:rPr>
              <a:t>sFFT</a:t>
            </a:r>
            <a:r>
              <a:rPr lang="en-US" sz="1400" dirty="0">
                <a:latin typeface="Times New Roman" panose="02020603050405020304" pitchFamily="18" charset="0"/>
                <a:cs typeface="Times New Roman" panose="02020603050405020304" pitchFamily="18" charset="0"/>
              </a:rPr>
              <a:t> for image processing, applied Fourier analysis to pandemic monitoring, demonstrated Fourier's robustness in action recognition, integrated FFT with the IWD algorithm for efficient image compression, and utilized Fourier transforms for urban carbon emissions and economic growth modeling. Collectively, they showcase the versatility and potential of Fourier transforms in addressing computational challenges across various disciplines, underscoring its reliability and untapped possibilities for the future</a:t>
            </a:r>
            <a:endParaRPr sz="1400" dirty="0">
              <a:latin typeface="Times New Roman" panose="02020603050405020304" pitchFamily="18" charset="0"/>
              <a:cs typeface="Times New Roman" panose="02020603050405020304" pitchFamily="18" charset="0"/>
            </a:endParaRPr>
          </a:p>
        </p:txBody>
      </p:sp>
      <p:cxnSp>
        <p:nvCxnSpPr>
          <p:cNvPr id="850" name="Google Shape;850;p42"/>
          <p:cNvCxnSpPr/>
          <p:nvPr/>
        </p:nvCxnSpPr>
        <p:spPr>
          <a:xfrm rot="10800000">
            <a:off x="4989426" y="700138"/>
            <a:ext cx="4217400" cy="0"/>
          </a:xfrm>
          <a:prstGeom prst="straightConnector1">
            <a:avLst/>
          </a:prstGeom>
          <a:noFill/>
          <a:ln w="28575" cap="flat" cmpd="sng">
            <a:solidFill>
              <a:schemeClr val="dk2"/>
            </a:solidFill>
            <a:prstDash val="solid"/>
            <a:round/>
            <a:headEnd type="none" w="med" len="med"/>
            <a:tailEnd type="none" w="med" len="med"/>
          </a:ln>
        </p:spPr>
      </p:cxnSp>
      <p:grpSp>
        <p:nvGrpSpPr>
          <p:cNvPr id="851" name="Google Shape;851;p42"/>
          <p:cNvGrpSpPr/>
          <p:nvPr/>
        </p:nvGrpSpPr>
        <p:grpSpPr>
          <a:xfrm>
            <a:off x="694859" y="629737"/>
            <a:ext cx="140786" cy="140786"/>
            <a:chOff x="6658575" y="1565525"/>
            <a:chExt cx="641100" cy="641100"/>
          </a:xfrm>
        </p:grpSpPr>
        <p:cxnSp>
          <p:nvCxnSpPr>
            <p:cNvPr id="852" name="Google Shape;852;p4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853" name="Google Shape;853;p4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pic>
        <p:nvPicPr>
          <p:cNvPr id="18" name="Google Shape;1104;p54"/>
          <p:cNvPicPr preferRelativeResize="0"/>
          <p:nvPr/>
        </p:nvPicPr>
        <p:blipFill rotWithShape="1">
          <a:blip r:embed="rId3">
            <a:alphaModFix/>
          </a:blip>
          <a:srcRect/>
          <a:stretch/>
        </p:blipFill>
        <p:spPr>
          <a:xfrm>
            <a:off x="7901941" y="3706693"/>
            <a:ext cx="1036320" cy="10363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50"/>
                                        </p:tgtEl>
                                        <p:attrNameLst>
                                          <p:attrName>style.visibility</p:attrName>
                                        </p:attrNameLst>
                                      </p:cBhvr>
                                      <p:to>
                                        <p:strVal val="visible"/>
                                      </p:to>
                                    </p:set>
                                    <p:anim calcmode="lin" valueType="num">
                                      <p:cBhvr additive="base">
                                        <p:cTn id="7" dur="1000"/>
                                        <p:tgtEl>
                                          <p:spTgt spid="85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8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23334" r="23340"/>
          <a:stretch/>
        </p:blipFill>
        <p:spPr>
          <a:xfrm>
            <a:off x="4571997" y="540000"/>
            <a:ext cx="3851997" cy="4063502"/>
          </a:xfrm>
          <a:prstGeom prst="rect">
            <a:avLst/>
          </a:prstGeom>
          <a:noFill/>
          <a:ln>
            <a:noFill/>
          </a:ln>
        </p:spPr>
      </p:pic>
      <p:sp>
        <p:nvSpPr>
          <p:cNvPr id="221" name="Google Shape;221;p31"/>
          <p:cNvSpPr txBox="1">
            <a:spLocks noGrp="1"/>
          </p:cNvSpPr>
          <p:nvPr>
            <p:ph type="title"/>
          </p:nvPr>
        </p:nvSpPr>
        <p:spPr>
          <a:xfrm>
            <a:off x="748309" y="2481810"/>
            <a:ext cx="370177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Future Direction</a:t>
            </a:r>
            <a:endParaRPr dirty="0"/>
          </a:p>
        </p:txBody>
      </p:sp>
      <p:sp>
        <p:nvSpPr>
          <p:cNvPr id="222" name="Google Shape;222;p31"/>
          <p:cNvSpPr txBox="1">
            <a:spLocks noGrp="1"/>
          </p:cNvSpPr>
          <p:nvPr>
            <p:ph type="title" idx="2"/>
          </p:nvPr>
        </p:nvSpPr>
        <p:spPr>
          <a:xfrm>
            <a:off x="1144550" y="1212450"/>
            <a:ext cx="2366400" cy="12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grpSp>
        <p:nvGrpSpPr>
          <p:cNvPr id="224" name="Google Shape;224;p31"/>
          <p:cNvGrpSpPr/>
          <p:nvPr/>
        </p:nvGrpSpPr>
        <p:grpSpPr>
          <a:xfrm>
            <a:off x="427584" y="233162"/>
            <a:ext cx="140786" cy="140786"/>
            <a:chOff x="6658575" y="1565525"/>
            <a:chExt cx="641100" cy="641100"/>
          </a:xfrm>
        </p:grpSpPr>
        <p:cxnSp>
          <p:nvCxnSpPr>
            <p:cNvPr id="225" name="Google Shape;22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6" name="Google Shape;226;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27" name="Google Shape;227;p31"/>
          <p:cNvGrpSpPr/>
          <p:nvPr/>
        </p:nvGrpSpPr>
        <p:grpSpPr>
          <a:xfrm>
            <a:off x="427584" y="4769562"/>
            <a:ext cx="140786" cy="140786"/>
            <a:chOff x="6658575" y="1565525"/>
            <a:chExt cx="641100" cy="641100"/>
          </a:xfrm>
        </p:grpSpPr>
        <p:cxnSp>
          <p:nvCxnSpPr>
            <p:cNvPr id="228" name="Google Shape;228;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0" name="Google Shape;230;p31"/>
          <p:cNvGrpSpPr/>
          <p:nvPr/>
        </p:nvGrpSpPr>
        <p:grpSpPr>
          <a:xfrm>
            <a:off x="8575634" y="233162"/>
            <a:ext cx="140786" cy="140786"/>
            <a:chOff x="6658575" y="1565525"/>
            <a:chExt cx="641100" cy="641100"/>
          </a:xfrm>
        </p:grpSpPr>
        <p:cxnSp>
          <p:nvCxnSpPr>
            <p:cNvPr id="231" name="Google Shape;231;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2" name="Google Shape;232;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3" name="Google Shape;233;p31"/>
          <p:cNvGrpSpPr/>
          <p:nvPr/>
        </p:nvGrpSpPr>
        <p:grpSpPr>
          <a:xfrm>
            <a:off x="8575634" y="4769562"/>
            <a:ext cx="140786" cy="140786"/>
            <a:chOff x="6658575" y="1565525"/>
            <a:chExt cx="641100" cy="641100"/>
          </a:xfrm>
        </p:grpSpPr>
        <p:cxnSp>
          <p:nvCxnSpPr>
            <p:cNvPr id="234" name="Google Shape;234;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4180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2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23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224"/>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06526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 </a:t>
            </a:r>
            <a:endParaRPr lang="en-US"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4"/>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5"/>
          <a:srcRect l="3998" r="10579"/>
          <a:stretch/>
        </p:blipFill>
        <p:spPr>
          <a:xfrm>
            <a:off x="2750150" y="1739393"/>
            <a:ext cx="2651330" cy="1067602"/>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a:srcRect l="10185" r="8847"/>
          <a:stretch/>
        </p:blipFill>
        <p:spPr>
          <a:xfrm>
            <a:off x="5886472" y="1860769"/>
            <a:ext cx="2428190" cy="1010218"/>
          </a:xfrm>
          <a:prstGeom prst="rect">
            <a:avLst/>
          </a:prstGeom>
        </p:spPr>
      </p:pic>
      <p:sp>
        <p:nvSpPr>
          <p:cNvPr id="6" name="Equal 5"/>
          <p:cNvSpPr/>
          <p:nvPr/>
        </p:nvSpPr>
        <p:spPr>
          <a:xfrm>
            <a:off x="5443870" y="227217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 20"/>
          <p:cNvSpPr/>
          <p:nvPr/>
        </p:nvSpPr>
        <p:spPr>
          <a:xfrm>
            <a:off x="5447414" y="238913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rotWithShape="1">
          <a:blip r:embed="rId7"/>
          <a:srcRect l="11540" r="16236"/>
          <a:stretch/>
        </p:blipFill>
        <p:spPr>
          <a:xfrm>
            <a:off x="6018028" y="3219710"/>
            <a:ext cx="2709691" cy="1118374"/>
          </a:xfrm>
          <a:prstGeom prst="rect">
            <a:avLst/>
          </a:prstGeom>
        </p:spPr>
      </p:pic>
      <p:sp>
        <p:nvSpPr>
          <p:cNvPr id="19" name="Plus 18"/>
          <p:cNvSpPr/>
          <p:nvPr/>
        </p:nvSpPr>
        <p:spPr>
          <a:xfrm>
            <a:off x="7077739" y="2952308"/>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3193" t="4358" r="13095" b="6893"/>
          <a:stretch/>
        </p:blipFill>
        <p:spPr>
          <a:xfrm>
            <a:off x="1942214" y="3253563"/>
            <a:ext cx="3671777" cy="1391916"/>
          </a:xfrm>
          <a:prstGeom prst="rect">
            <a:avLst/>
          </a:prstGeom>
        </p:spPr>
      </p:pic>
      <p:sp>
        <p:nvSpPr>
          <p:cNvPr id="26" name="Equal 25"/>
          <p:cNvSpPr/>
          <p:nvPr/>
        </p:nvSpPr>
        <p:spPr>
          <a:xfrm>
            <a:off x="5596271" y="3771370"/>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p:cNvSpPr/>
          <p:nvPr/>
        </p:nvSpPr>
        <p:spPr>
          <a:xfrm>
            <a:off x="5606903" y="3888328"/>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ight Arrow 27"/>
          <p:cNvSpPr/>
          <p:nvPr/>
        </p:nvSpPr>
        <p:spPr>
          <a:xfrm rot="10800000">
            <a:off x="5259572" y="4635796"/>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94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a:t>Future Direction</a:t>
            </a:r>
            <a:endParaRPr dirty="0"/>
          </a:p>
        </p:txBody>
      </p:sp>
      <p:sp>
        <p:nvSpPr>
          <p:cNvPr id="967" name="Google Shape;967;p47"/>
          <p:cNvSpPr txBox="1">
            <a:spLocks noGrp="1"/>
          </p:cNvSpPr>
          <p:nvPr>
            <p:ph type="body" idx="1"/>
          </p:nvPr>
        </p:nvSpPr>
        <p:spPr>
          <a:xfrm>
            <a:off x="529670" y="1137965"/>
            <a:ext cx="803521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63431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Future Direction</a:t>
            </a:r>
            <a:endParaRPr dirty="0"/>
          </a:p>
        </p:txBody>
      </p:sp>
      <p:sp>
        <p:nvSpPr>
          <p:cNvPr id="967" name="Google Shape;967;p47"/>
          <p:cNvSpPr txBox="1">
            <a:spLocks noGrp="1"/>
          </p:cNvSpPr>
          <p:nvPr>
            <p:ph type="body" idx="1"/>
          </p:nvPr>
        </p:nvSpPr>
        <p:spPr>
          <a:xfrm>
            <a:off x="529670" y="1137965"/>
            <a:ext cx="815713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8" name="Google Shape;967;p47"/>
          <p:cNvSpPr txBox="1">
            <a:spLocks/>
          </p:cNvSpPr>
          <p:nvPr/>
        </p:nvSpPr>
        <p:spPr>
          <a:xfrm>
            <a:off x="377270" y="2156460"/>
            <a:ext cx="8477170" cy="95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a:buFont typeface="Courier New" panose="02070309020205020404" pitchFamily="49" charset="0"/>
              <a:buChar char="o"/>
            </a:pPr>
            <a:r>
              <a:rPr lang="en-US" sz="1200" dirty="0">
                <a:solidFill>
                  <a:schemeClr val="dk1"/>
                </a:solidFill>
                <a:latin typeface="Times New Roman" panose="02020603050405020304" pitchFamily="18" charset="0"/>
                <a:cs typeface="Times New Roman" panose="02020603050405020304" pitchFamily="18" charset="0"/>
              </a:rPr>
              <a:t> </a:t>
            </a:r>
            <a:r>
              <a:rPr lang="en-US" sz="1200" dirty="0" smtClean="0">
                <a:solidFill>
                  <a:schemeClr val="dk1"/>
                </a:solidFill>
                <a:latin typeface="Times New Roman" panose="02020603050405020304" pitchFamily="18" charset="0"/>
                <a:cs typeface="Times New Roman" panose="02020603050405020304" pitchFamily="18" charset="0"/>
              </a:rPr>
              <a:t>Paper 1:</a:t>
            </a:r>
            <a:endParaRPr lang="en-US" sz="1200" dirty="0">
              <a:solidFill>
                <a:schemeClr val="dk1"/>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smtClean="0">
                <a:solidFill>
                  <a:schemeClr val="dk1"/>
                </a:solidFill>
                <a:latin typeface="Times New Roman" panose="02020603050405020304" pitchFamily="18" charset="0"/>
                <a:cs typeface="Times New Roman" panose="02020603050405020304" pitchFamily="18" charset="0"/>
              </a:rPr>
              <a:t>Explore </a:t>
            </a:r>
            <a:r>
              <a:rPr lang="en-US" sz="1200" dirty="0">
                <a:solidFill>
                  <a:schemeClr val="dk1"/>
                </a:solidFill>
                <a:latin typeface="Times New Roman" panose="02020603050405020304" pitchFamily="18" charset="0"/>
                <a:cs typeface="Times New Roman" panose="02020603050405020304" pitchFamily="18" charset="0"/>
              </a:rPr>
              <a:t>advanced variations of </a:t>
            </a:r>
            <a:r>
              <a:rPr lang="en-US" sz="1200" dirty="0" err="1">
                <a:solidFill>
                  <a:schemeClr val="dk1"/>
                </a:solidFill>
                <a:latin typeface="Times New Roman" panose="02020603050405020304" pitchFamily="18" charset="0"/>
                <a:cs typeface="Times New Roman" panose="02020603050405020304" pitchFamily="18" charset="0"/>
              </a:rPr>
              <a:t>sFFT</a:t>
            </a:r>
            <a:r>
              <a:rPr lang="en-US" sz="1200" dirty="0">
                <a:solidFill>
                  <a:schemeClr val="dk1"/>
                </a:solidFill>
                <a:latin typeface="Times New Roman" panose="02020603050405020304" pitchFamily="18" charset="0"/>
                <a:cs typeface="Times New Roman" panose="02020603050405020304" pitchFamily="18" charset="0"/>
              </a:rPr>
              <a:t> for image processing</a:t>
            </a:r>
            <a:r>
              <a:rPr lang="en-US" sz="1200" dirty="0" smtClean="0">
                <a:solidFill>
                  <a:schemeClr val="dk1"/>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200" dirty="0" smtClean="0">
                <a:solidFill>
                  <a:schemeClr val="dk1"/>
                </a:solidFill>
                <a:latin typeface="Times New Roman" panose="02020603050405020304" pitchFamily="18" charset="0"/>
                <a:cs typeface="Times New Roman" panose="02020603050405020304" pitchFamily="18" charset="0"/>
              </a:rPr>
              <a:t>Balance </a:t>
            </a:r>
            <a:r>
              <a:rPr lang="en-US" sz="1200" dirty="0">
                <a:solidFill>
                  <a:schemeClr val="dk1"/>
                </a:solidFill>
                <a:latin typeface="Times New Roman" panose="02020603050405020304" pitchFamily="18" charset="0"/>
                <a:cs typeface="Times New Roman" panose="02020603050405020304" pitchFamily="18" charset="0"/>
              </a:rPr>
              <a:t>high accuracy with reduced computational complexity.</a:t>
            </a:r>
          </a:p>
          <a:p>
            <a:pPr marL="127000" indent="0">
              <a:buNone/>
            </a:pPr>
            <a:endParaRPr lang="en-US" sz="12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95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a:t>Future Direction</a:t>
            </a:r>
            <a:endParaRPr dirty="0"/>
          </a:p>
        </p:txBody>
      </p:sp>
      <p:sp>
        <p:nvSpPr>
          <p:cNvPr id="967" name="Google Shape;967;p47"/>
          <p:cNvSpPr txBox="1">
            <a:spLocks noGrp="1"/>
          </p:cNvSpPr>
          <p:nvPr>
            <p:ph type="body" idx="1"/>
          </p:nvPr>
        </p:nvSpPr>
        <p:spPr>
          <a:xfrm>
            <a:off x="529670" y="1137965"/>
            <a:ext cx="815713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8" name="Google Shape;967;p47"/>
          <p:cNvSpPr txBox="1">
            <a:spLocks/>
          </p:cNvSpPr>
          <p:nvPr/>
        </p:nvSpPr>
        <p:spPr>
          <a:xfrm>
            <a:off x="377270" y="2156460"/>
            <a:ext cx="8477170" cy="853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a:buFont typeface="Courier New" panose="02070309020205020404" pitchFamily="49" charset="0"/>
              <a:buChar char="o"/>
            </a:pPr>
            <a:r>
              <a:rPr lang="en-US" sz="1200" dirty="0" smtClean="0">
                <a:solidFill>
                  <a:schemeClr val="dk1"/>
                </a:solidFill>
                <a:latin typeface="Times New Roman" panose="02020603050405020304" pitchFamily="18" charset="0"/>
                <a:cs typeface="Times New Roman" panose="02020603050405020304" pitchFamily="18" charset="0"/>
              </a:rPr>
              <a:t>Paper 2:</a:t>
            </a:r>
            <a:endParaRPr lang="en-US" sz="1200" dirty="0">
              <a:solidFill>
                <a:schemeClr val="dk1"/>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Develop predictive modeling and real-time decision support systems.</a:t>
            </a: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Create advanced techniques for identifying pandemic cycle lengths and analyzing power spectra.</a:t>
            </a:r>
          </a:p>
          <a:p>
            <a:pPr marL="127000" indent="0">
              <a:buNone/>
            </a:pPr>
            <a:endParaRPr lang="en-US" sz="12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78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References</a:t>
            </a:r>
            <a:endParaRPr dirty="0"/>
          </a:p>
        </p:txBody>
      </p:sp>
      <p:sp>
        <p:nvSpPr>
          <p:cNvPr id="967" name="Google Shape;967;p47"/>
          <p:cNvSpPr txBox="1">
            <a:spLocks noGrp="1"/>
          </p:cNvSpPr>
          <p:nvPr>
            <p:ph type="body" idx="1"/>
          </p:nvPr>
        </p:nvSpPr>
        <p:spPr>
          <a:xfrm>
            <a:off x="529670" y="1137965"/>
            <a:ext cx="815713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8" name="Google Shape;967;p47"/>
          <p:cNvSpPr txBox="1">
            <a:spLocks/>
          </p:cNvSpPr>
          <p:nvPr/>
        </p:nvSpPr>
        <p:spPr>
          <a:xfrm>
            <a:off x="377270" y="2156460"/>
            <a:ext cx="8477170" cy="670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a:buFont typeface="Courier New" panose="02070309020205020404" pitchFamily="49" charset="0"/>
              <a:buChar char="o"/>
            </a:pPr>
            <a:r>
              <a:rPr lang="en-US" sz="1200" dirty="0" smtClean="0">
                <a:solidFill>
                  <a:schemeClr val="dk1"/>
                </a:solidFill>
                <a:latin typeface="Times New Roman" panose="02020603050405020304" pitchFamily="18" charset="0"/>
                <a:cs typeface="Times New Roman" panose="02020603050405020304" pitchFamily="18" charset="0"/>
              </a:rPr>
              <a:t>Paper 3:</a:t>
            </a:r>
            <a:endParaRPr lang="en-US" sz="1200" dirty="0">
              <a:solidFill>
                <a:schemeClr val="dk1"/>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Refine Fourier-based methods for complex action recognition.</a:t>
            </a: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Apply advancements in surveillance, robotics, entertainment, and healthcare</a:t>
            </a:r>
            <a:r>
              <a:rPr lang="en-US" sz="1200" dirty="0" smtClean="0">
                <a:solidFill>
                  <a:schemeClr val="dk1"/>
                </a:solidFill>
                <a:latin typeface="Times New Roman" panose="02020603050405020304" pitchFamily="18" charset="0"/>
                <a:cs typeface="Times New Roman" panose="02020603050405020304" pitchFamily="18" charset="0"/>
              </a:rPr>
              <a:t>.</a:t>
            </a:r>
            <a:endParaRPr lang="en-US" sz="12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8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a:t>Future Direction</a:t>
            </a:r>
            <a:endParaRPr dirty="0"/>
          </a:p>
        </p:txBody>
      </p:sp>
      <p:sp>
        <p:nvSpPr>
          <p:cNvPr id="967" name="Google Shape;967;p47"/>
          <p:cNvSpPr txBox="1">
            <a:spLocks noGrp="1"/>
          </p:cNvSpPr>
          <p:nvPr>
            <p:ph type="body" idx="1"/>
          </p:nvPr>
        </p:nvSpPr>
        <p:spPr>
          <a:xfrm>
            <a:off x="529670" y="1137965"/>
            <a:ext cx="815713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8" name="Google Shape;967;p47"/>
          <p:cNvSpPr txBox="1">
            <a:spLocks/>
          </p:cNvSpPr>
          <p:nvPr/>
        </p:nvSpPr>
        <p:spPr>
          <a:xfrm>
            <a:off x="377270" y="2156460"/>
            <a:ext cx="8477170" cy="6248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a:buFont typeface="Courier New" panose="02070309020205020404" pitchFamily="49" charset="0"/>
              <a:buChar char="o"/>
            </a:pPr>
            <a:r>
              <a:rPr lang="en-US" sz="1200" dirty="0" smtClean="0">
                <a:solidFill>
                  <a:schemeClr val="dk1"/>
                </a:solidFill>
                <a:latin typeface="Times New Roman" panose="02020603050405020304" pitchFamily="18" charset="0"/>
                <a:cs typeface="Times New Roman" panose="02020603050405020304" pitchFamily="18" charset="0"/>
              </a:rPr>
              <a:t>Paper 4:</a:t>
            </a:r>
            <a:endParaRPr lang="en-US" sz="1200" dirty="0">
              <a:solidFill>
                <a:schemeClr val="dk1"/>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Optimize the IWD algorithm for diverse image compression scenarios.</a:t>
            </a: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Extend its reach for efficient and accessible compression techniques</a:t>
            </a:r>
            <a:r>
              <a:rPr lang="en-US" sz="1200" dirty="0" smtClean="0">
                <a:solidFill>
                  <a:schemeClr val="dk1"/>
                </a:solidFill>
                <a:latin typeface="Times New Roman" panose="02020603050405020304" pitchFamily="18" charset="0"/>
                <a:cs typeface="Times New Roman" panose="02020603050405020304" pitchFamily="18" charset="0"/>
              </a:rPr>
              <a:t>.</a:t>
            </a:r>
            <a:endParaRPr lang="en-US" sz="12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23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a:t>Future Direction</a:t>
            </a:r>
            <a:endParaRPr dirty="0"/>
          </a:p>
        </p:txBody>
      </p:sp>
      <p:sp>
        <p:nvSpPr>
          <p:cNvPr id="967" name="Google Shape;967;p47"/>
          <p:cNvSpPr txBox="1">
            <a:spLocks noGrp="1"/>
          </p:cNvSpPr>
          <p:nvPr>
            <p:ph type="body" idx="1"/>
          </p:nvPr>
        </p:nvSpPr>
        <p:spPr>
          <a:xfrm>
            <a:off x="529670" y="1137965"/>
            <a:ext cx="8157130" cy="827995"/>
          </a:xfrm>
          <a:prstGeom prst="rect">
            <a:avLst/>
          </a:prstGeom>
        </p:spPr>
        <p:txBody>
          <a:bodyPr spcFirstLastPara="1" wrap="square" lIns="91425" tIns="91425" rIns="91425" bIns="91425" anchor="ctr" anchorCtr="0">
            <a:noAutofit/>
          </a:bodyPr>
          <a:lstStyle/>
          <a:p>
            <a:pPr marL="127000" lvl="0" indent="0" algn="l" rtl="0">
              <a:spcBef>
                <a:spcPts val="0"/>
              </a:spcBef>
              <a:spcAft>
                <a:spcPts val="0"/>
              </a:spcAft>
              <a:buSzPts val="1600"/>
              <a:buNone/>
            </a:pPr>
            <a:r>
              <a:rPr lang="en-US" dirty="0" smtClean="0">
                <a:solidFill>
                  <a:schemeClr val="dk1"/>
                </a:solidFill>
                <a:latin typeface="Times New Roman" panose="02020603050405020304" pitchFamily="18" charset="0"/>
                <a:cs typeface="Times New Roman" panose="02020603050405020304" pitchFamily="18" charset="0"/>
              </a:rPr>
              <a:t>In this section, I will be sharing what I think should be the future direction for all five papers.</a:t>
            </a:r>
            <a:endParaRPr dirty="0">
              <a:solidFill>
                <a:schemeClr val="dk1"/>
              </a:solidFill>
              <a:latin typeface="Times New Roman" panose="02020603050405020304" pitchFamily="18" charset="0"/>
              <a:cs typeface="Times New Roman" panose="02020603050405020304" pitchFamily="18" charset="0"/>
            </a:endParaRPr>
          </a:p>
        </p:txBody>
      </p:sp>
      <p:cxnSp>
        <p:nvCxnSpPr>
          <p:cNvPr id="969" name="Google Shape;969;p47"/>
          <p:cNvCxnSpPr/>
          <p:nvPr/>
        </p:nvCxnSpPr>
        <p:spPr>
          <a:xfrm rot="10800000">
            <a:off x="6118026" y="70013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62973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8" name="Google Shape;967;p47"/>
          <p:cNvSpPr txBox="1">
            <a:spLocks/>
          </p:cNvSpPr>
          <p:nvPr/>
        </p:nvSpPr>
        <p:spPr>
          <a:xfrm>
            <a:off x="377270" y="2156460"/>
            <a:ext cx="8477170" cy="960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a:buFont typeface="Courier New" panose="02070309020205020404" pitchFamily="49" charset="0"/>
              <a:buChar char="o"/>
            </a:pPr>
            <a:r>
              <a:rPr lang="en-US" sz="1200" dirty="0" smtClean="0">
                <a:solidFill>
                  <a:schemeClr val="dk1"/>
                </a:solidFill>
                <a:latin typeface="Times New Roman" panose="02020603050405020304" pitchFamily="18" charset="0"/>
                <a:cs typeface="Times New Roman" panose="02020603050405020304" pitchFamily="18" charset="0"/>
              </a:rPr>
              <a:t>Paper 5:</a:t>
            </a:r>
            <a:endParaRPr lang="en-US" sz="1200" dirty="0">
              <a:solidFill>
                <a:schemeClr val="dk1"/>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Expand research in urban development and sustainability, covering more cities and regions.</a:t>
            </a: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Utilize a broader set of indicators for comprehensive assessments.</a:t>
            </a:r>
          </a:p>
          <a:p>
            <a:pPr lvl="1">
              <a:buFont typeface="Arial" panose="020B0604020202020204" pitchFamily="34" charset="0"/>
              <a:buChar char="•"/>
            </a:pPr>
            <a:r>
              <a:rPr lang="en-US" sz="1200" dirty="0">
                <a:solidFill>
                  <a:schemeClr val="dk1"/>
                </a:solidFill>
                <a:latin typeface="Times New Roman" panose="02020603050405020304" pitchFamily="18" charset="0"/>
                <a:cs typeface="Times New Roman" panose="02020603050405020304" pitchFamily="18" charset="0"/>
              </a:rPr>
              <a:t>Develop data-driven models and decision-support tools for urban planning.</a:t>
            </a:r>
          </a:p>
        </p:txBody>
      </p:sp>
    </p:spTree>
    <p:extLst>
      <p:ext uri="{BB962C8B-B14F-4D97-AF65-F5344CB8AC3E}">
        <p14:creationId xmlns:p14="http://schemas.microsoft.com/office/powerpoint/2010/main" val="391078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23334" r="23340"/>
          <a:stretch/>
        </p:blipFill>
        <p:spPr>
          <a:xfrm>
            <a:off x="4571997" y="540000"/>
            <a:ext cx="3851997" cy="4063502"/>
          </a:xfrm>
          <a:prstGeom prst="rect">
            <a:avLst/>
          </a:prstGeom>
          <a:noFill/>
          <a:ln>
            <a:noFill/>
          </a:ln>
        </p:spPr>
      </p:pic>
      <p:sp>
        <p:nvSpPr>
          <p:cNvPr id="221" name="Google Shape;221;p31"/>
          <p:cNvSpPr txBox="1">
            <a:spLocks noGrp="1"/>
          </p:cNvSpPr>
          <p:nvPr>
            <p:ph type="title"/>
          </p:nvPr>
        </p:nvSpPr>
        <p:spPr>
          <a:xfrm>
            <a:off x="1144549" y="2497050"/>
            <a:ext cx="287455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References</a:t>
            </a:r>
            <a:endParaRPr dirty="0"/>
          </a:p>
        </p:txBody>
      </p:sp>
      <p:sp>
        <p:nvSpPr>
          <p:cNvPr id="222" name="Google Shape;222;p31"/>
          <p:cNvSpPr txBox="1">
            <a:spLocks noGrp="1"/>
          </p:cNvSpPr>
          <p:nvPr>
            <p:ph type="title" idx="2"/>
          </p:nvPr>
        </p:nvSpPr>
        <p:spPr>
          <a:xfrm>
            <a:off x="1144550" y="1212450"/>
            <a:ext cx="2366400" cy="12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grpSp>
        <p:nvGrpSpPr>
          <p:cNvPr id="224" name="Google Shape;224;p31"/>
          <p:cNvGrpSpPr/>
          <p:nvPr/>
        </p:nvGrpSpPr>
        <p:grpSpPr>
          <a:xfrm>
            <a:off x="427584" y="233162"/>
            <a:ext cx="140786" cy="140786"/>
            <a:chOff x="6658575" y="1565525"/>
            <a:chExt cx="641100" cy="641100"/>
          </a:xfrm>
        </p:grpSpPr>
        <p:cxnSp>
          <p:nvCxnSpPr>
            <p:cNvPr id="225" name="Google Shape;22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6" name="Google Shape;226;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27" name="Google Shape;227;p31"/>
          <p:cNvGrpSpPr/>
          <p:nvPr/>
        </p:nvGrpSpPr>
        <p:grpSpPr>
          <a:xfrm>
            <a:off x="427584" y="4769562"/>
            <a:ext cx="140786" cy="140786"/>
            <a:chOff x="6658575" y="1565525"/>
            <a:chExt cx="641100" cy="641100"/>
          </a:xfrm>
        </p:grpSpPr>
        <p:cxnSp>
          <p:nvCxnSpPr>
            <p:cNvPr id="228" name="Google Shape;228;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0" name="Google Shape;230;p31"/>
          <p:cNvGrpSpPr/>
          <p:nvPr/>
        </p:nvGrpSpPr>
        <p:grpSpPr>
          <a:xfrm>
            <a:off x="8575634" y="233162"/>
            <a:ext cx="140786" cy="140786"/>
            <a:chOff x="6658575" y="1565525"/>
            <a:chExt cx="641100" cy="641100"/>
          </a:xfrm>
        </p:grpSpPr>
        <p:cxnSp>
          <p:nvCxnSpPr>
            <p:cNvPr id="231" name="Google Shape;231;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2" name="Google Shape;232;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3" name="Google Shape;233;p31"/>
          <p:cNvGrpSpPr/>
          <p:nvPr/>
        </p:nvGrpSpPr>
        <p:grpSpPr>
          <a:xfrm>
            <a:off x="8575634" y="4769562"/>
            <a:ext cx="140786" cy="140786"/>
            <a:chOff x="6658575" y="1565525"/>
            <a:chExt cx="641100" cy="641100"/>
          </a:xfrm>
        </p:grpSpPr>
        <p:cxnSp>
          <p:nvCxnSpPr>
            <p:cNvPr id="234" name="Google Shape;234;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9507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2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23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224"/>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7"/>
          <p:cNvSpPr txBox="1">
            <a:spLocks noGrp="1"/>
          </p:cNvSpPr>
          <p:nvPr>
            <p:ph type="title"/>
          </p:nvPr>
        </p:nvSpPr>
        <p:spPr>
          <a:xfrm>
            <a:off x="931500" y="5508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References</a:t>
            </a:r>
            <a:endParaRPr dirty="0"/>
          </a:p>
        </p:txBody>
      </p:sp>
      <p:cxnSp>
        <p:nvCxnSpPr>
          <p:cNvPr id="969" name="Google Shape;969;p47"/>
          <p:cNvCxnSpPr/>
          <p:nvPr/>
        </p:nvCxnSpPr>
        <p:spPr>
          <a:xfrm rot="10800000">
            <a:off x="6118026" y="380098"/>
            <a:ext cx="3088800" cy="0"/>
          </a:xfrm>
          <a:prstGeom prst="straightConnector1">
            <a:avLst/>
          </a:prstGeom>
          <a:noFill/>
          <a:ln w="28575" cap="flat" cmpd="sng">
            <a:solidFill>
              <a:schemeClr val="dk2"/>
            </a:solidFill>
            <a:prstDash val="solid"/>
            <a:round/>
            <a:headEnd type="none" w="med" len="med"/>
            <a:tailEnd type="none" w="med" len="med"/>
          </a:ln>
        </p:spPr>
      </p:cxnSp>
      <p:grpSp>
        <p:nvGrpSpPr>
          <p:cNvPr id="970" name="Google Shape;970;p47"/>
          <p:cNvGrpSpPr/>
          <p:nvPr/>
        </p:nvGrpSpPr>
        <p:grpSpPr>
          <a:xfrm>
            <a:off x="694859" y="309697"/>
            <a:ext cx="140786" cy="140786"/>
            <a:chOff x="6658575" y="1565525"/>
            <a:chExt cx="641100" cy="641100"/>
          </a:xfrm>
        </p:grpSpPr>
        <p:cxnSp>
          <p:nvCxnSpPr>
            <p:cNvPr id="971" name="Google Shape;971;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972" name="Google Shape;972;p4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11" name="Google Shape;193;p30"/>
          <p:cNvSpPr txBox="1">
            <a:spLocks/>
          </p:cNvSpPr>
          <p:nvPr/>
        </p:nvSpPr>
        <p:spPr>
          <a:xfrm>
            <a:off x="6042389" y="3223279"/>
            <a:ext cx="2662132" cy="250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endParaRPr lang="en-US" sz="700" dirty="0"/>
          </a:p>
        </p:txBody>
      </p:sp>
      <p:sp>
        <p:nvSpPr>
          <p:cNvPr id="2" name="Text Placeholder 1"/>
          <p:cNvSpPr>
            <a:spLocks noGrp="1"/>
          </p:cNvSpPr>
          <p:nvPr>
            <p:ph type="body" idx="1"/>
          </p:nvPr>
        </p:nvSpPr>
        <p:spPr>
          <a:xfrm>
            <a:off x="-129540" y="685800"/>
            <a:ext cx="9273540" cy="4511040"/>
          </a:xfrm>
        </p:spPr>
        <p:txBody>
          <a:bodyPr/>
          <a:lstStyle/>
          <a:p>
            <a:pPr marL="127000" indent="0">
              <a:buNone/>
            </a:pPr>
            <a:r>
              <a:rPr lang="en-US" sz="1100" dirty="0" smtClean="0">
                <a:latin typeface="Times New Roman" panose="02020603050405020304" pitchFamily="18" charset="0"/>
                <a:cs typeface="Times New Roman" panose="02020603050405020304" pitchFamily="18" charset="0"/>
              </a:rPr>
              <a:t>[1] C</a:t>
            </a:r>
            <a:r>
              <a:rPr lang="en-US" sz="1100" dirty="0">
                <a:latin typeface="Times New Roman" panose="02020603050405020304" pitchFamily="18" charset="0"/>
                <a:cs typeface="Times New Roman" panose="02020603050405020304" pitchFamily="18" charset="0"/>
              </a:rPr>
              <a:t>. Abad-Zapatero, “Notes of a protein crystallographer: The legacy of J.-B. J. </a:t>
            </a:r>
            <a:r>
              <a:rPr lang="en-US" sz="1100" dirty="0" err="1">
                <a:latin typeface="Times New Roman" panose="02020603050405020304" pitchFamily="18" charset="0"/>
                <a:cs typeface="Times New Roman" panose="02020603050405020304" pitchFamily="18" charset="0"/>
              </a:rPr>
              <a:t>fourier</a:t>
            </a:r>
            <a:r>
              <a:rPr lang="en-US" sz="1100" dirty="0">
                <a:latin typeface="Times New Roman" panose="02020603050405020304" pitchFamily="18" charset="0"/>
                <a:cs typeface="Times New Roman" panose="02020603050405020304" pitchFamily="18" charset="0"/>
              </a:rPr>
              <a:t> – crystallography, time and beyond,” </a:t>
            </a:r>
            <a:r>
              <a:rPr lang="en-US" sz="1100" dirty="0" err="1">
                <a:latin typeface="Times New Roman" panose="02020603050405020304" pitchFamily="18" charset="0"/>
                <a:cs typeface="Times New Roman" panose="02020603050405020304" pitchFamily="18" charset="0"/>
              </a:rPr>
              <a:t>Acta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Crystallographica</a:t>
            </a:r>
            <a:r>
              <a:rPr lang="en-US" sz="1100" dirty="0">
                <a:latin typeface="Times New Roman" panose="02020603050405020304" pitchFamily="18" charset="0"/>
                <a:cs typeface="Times New Roman" panose="02020603050405020304" pitchFamily="18" charset="0"/>
              </a:rPr>
              <a:t> Section D Structural Biology, vol. 77, no. 5, pp. 703–711, 2021. doi:10.1107/s205979832100293x. </a:t>
            </a:r>
          </a:p>
          <a:p>
            <a:pPr marL="127000" indent="0">
              <a:buNone/>
            </a:pPr>
            <a:r>
              <a:rPr lang="en-US" sz="1100" dirty="0">
                <a:latin typeface="Times New Roman" panose="02020603050405020304" pitchFamily="18" charset="0"/>
                <a:cs typeface="Times New Roman" panose="02020603050405020304" pitchFamily="18" charset="0"/>
              </a:rPr>
              <a:t>[2</a:t>
            </a:r>
            <a:r>
              <a:rPr lang="en-US" sz="1100" dirty="0" smtClean="0">
                <a:latin typeface="Times New Roman" panose="02020603050405020304" pitchFamily="18" charset="0"/>
                <a:cs typeface="Times New Roman" panose="02020603050405020304" pitchFamily="18" charset="0"/>
              </a:rPr>
              <a:t>] J</a:t>
            </a:r>
            <a:r>
              <a:rPr lang="en-US" sz="1100" dirty="0">
                <a:latin typeface="Times New Roman" panose="02020603050405020304" pitchFamily="18" charset="0"/>
                <a:cs typeface="Times New Roman" panose="02020603050405020304" pitchFamily="18" charset="0"/>
              </a:rPr>
              <a:t>.-B. J. Fourier, “University of Notre Dame,” The analytical theory of heat, https://www3.nd.edu/~powers/ame.20231/fourier1878.pdf  (accessed Oct. 27, 2023</a:t>
            </a: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p>
            <a:pPr marL="127000" indent="0">
              <a:buNone/>
            </a:pPr>
            <a:r>
              <a:rPr lang="en-US" sz="1100" dirty="0" smtClean="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3</a:t>
            </a:r>
            <a:r>
              <a:rPr lang="en-US" sz="1100" dirty="0" smtClean="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“Joseph Fourier,” Wikipedia, https://en.wikipedia.org/wiki/Joseph_Fourier (accessed Oct. 30, 2023). </a:t>
            </a:r>
          </a:p>
          <a:p>
            <a:pPr marL="127000" indent="0">
              <a:buNone/>
            </a:pP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[4]</a:t>
            </a:r>
            <a:r>
              <a:rPr lang="en-US" sz="1100" dirty="0" smtClean="0">
                <a:latin typeface="Times New Roman" panose="02020603050405020304" pitchFamily="18" charset="0"/>
                <a:cs typeface="Times New Roman" panose="02020603050405020304" pitchFamily="18" charset="0"/>
              </a:rPr>
              <a:t> K</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Gayan</a:t>
            </a:r>
            <a:r>
              <a:rPr lang="en-US" sz="1100" dirty="0">
                <a:latin typeface="Times New Roman" panose="02020603050405020304" pitchFamily="18" charset="0"/>
                <a:cs typeface="Times New Roman" panose="02020603050405020304" pitchFamily="18" charset="0"/>
              </a:rPr>
              <a:t> et al., Fast-Fourier-Transformation-2-Fast-Fourier-Transformation-To-increase-the-performance, https://www.researchgate.net/figure/Fast-Fourier-Transformation-2-Fast-Fourier-Transformation-To-increase-the-performance_fig6_323281289 (accessed Oct. 30, 2023). </a:t>
            </a:r>
          </a:p>
          <a:p>
            <a:pPr marL="127000" indent="0">
              <a:buNone/>
            </a:pP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[5] </a:t>
            </a:r>
            <a:r>
              <a:rPr lang="en-US" sz="1100" dirty="0" smtClean="0">
                <a:latin typeface="Times New Roman" panose="02020603050405020304" pitchFamily="18" charset="0"/>
                <a:cs typeface="Times New Roman" panose="02020603050405020304" pitchFamily="18" charset="0"/>
              </a:rPr>
              <a:t>“Fourier </a:t>
            </a:r>
            <a:r>
              <a:rPr lang="en-US" sz="1100" dirty="0">
                <a:latin typeface="Times New Roman" panose="02020603050405020304" pitchFamily="18" charset="0"/>
                <a:cs typeface="Times New Roman" panose="02020603050405020304" pitchFamily="18" charset="0"/>
              </a:rPr>
              <a:t>series,” Math is Fun Advanced, https://www.mathsisfun.com/calculus/fourier-series.html (accessed Oct. 30, 2023). </a:t>
            </a:r>
            <a:endParaRPr lang="en-US" sz="1100" dirty="0" smtClean="0">
              <a:latin typeface="Times New Roman" panose="02020603050405020304" pitchFamily="18" charset="0"/>
              <a:cs typeface="Times New Roman" panose="02020603050405020304" pitchFamily="18" charset="0"/>
            </a:endParaRPr>
          </a:p>
          <a:p>
            <a:pPr marL="127000" indent="0">
              <a:buNone/>
            </a:pPr>
            <a:r>
              <a:rPr lang="en-US" sz="1100" dirty="0">
                <a:latin typeface="Times New Roman" panose="02020603050405020304" pitchFamily="18" charset="0"/>
                <a:cs typeface="Times New Roman" panose="02020603050405020304" pitchFamily="18" charset="0"/>
              </a:rPr>
              <a:t>[6</a:t>
            </a:r>
            <a:r>
              <a:rPr lang="en-US" sz="1100" dirty="0" smtClean="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if you want to find the secrets of the universe, think in terms of energy, frequency and vibration.’- Nikola Tesla [736×736],” </a:t>
            </a:r>
            <a:r>
              <a:rPr lang="en-US" sz="1100" dirty="0" err="1">
                <a:latin typeface="Times New Roman" panose="02020603050405020304" pitchFamily="18" charset="0"/>
                <a:cs typeface="Times New Roman" panose="02020603050405020304" pitchFamily="18" charset="0"/>
              </a:rPr>
              <a:t>Reddit</a:t>
            </a:r>
            <a:r>
              <a:rPr lang="en-US" sz="1100" dirty="0">
                <a:latin typeface="Times New Roman" panose="02020603050405020304" pitchFamily="18" charset="0"/>
                <a:cs typeface="Times New Roman" panose="02020603050405020304" pitchFamily="18" charset="0"/>
              </a:rPr>
              <a:t>, https://www.reddit.com/r/QuotesPorn/comments/oy6qf2/if_you_want_to_find_the_secrets_of_the_universe/?rdt=37958 (accessed Oct. 30, 2023). </a:t>
            </a:r>
            <a:endParaRPr lang="en-US" sz="1100" dirty="0" smtClean="0">
              <a:latin typeface="Times New Roman" panose="02020603050405020304" pitchFamily="18" charset="0"/>
              <a:cs typeface="Times New Roman" panose="02020603050405020304" pitchFamily="18" charset="0"/>
            </a:endParaRPr>
          </a:p>
          <a:p>
            <a:pPr marL="127000" indent="0">
              <a:buNone/>
            </a:pPr>
            <a:r>
              <a:rPr lang="en-US" sz="1100" dirty="0" smtClean="0">
                <a:latin typeface="Times New Roman" panose="02020603050405020304" pitchFamily="18" charset="0"/>
                <a:cs typeface="Times New Roman" panose="02020603050405020304" pitchFamily="18" charset="0"/>
              </a:rPr>
              <a:t>[7] </a:t>
            </a:r>
            <a:r>
              <a:rPr lang="en-US" sz="1100" dirty="0" err="1" smtClean="0">
                <a:latin typeface="Times New Roman" panose="02020603050405020304" pitchFamily="18" charset="0"/>
                <a:cs typeface="Times New Roman" panose="02020603050405020304" pitchFamily="18" charset="0"/>
              </a:rPr>
              <a:t>Hardik</a:t>
            </a:r>
            <a:r>
              <a:rPr lang="en-US" sz="1100" dirty="0">
                <a:latin typeface="Times New Roman" panose="02020603050405020304" pitchFamily="18" charset="0"/>
                <a:cs typeface="Times New Roman" panose="02020603050405020304" pitchFamily="18" charset="0"/>
              </a:rPr>
              <a:t>, “Fourier transformation in image processing,” Medium, https://medium.com/crossml/fourier-transformation-in-image-processing-84142263d734 (accessed Oct. 30, 2023). </a:t>
            </a:r>
          </a:p>
          <a:p>
            <a:pPr marL="127000" indent="0">
              <a:buNone/>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[8</a:t>
            </a: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Home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en</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FFT, https://www.nti-audio.com/en/support/know-how/fast-fourier-transform-fft (accessed Oct. 30, 2023). </a:t>
            </a:r>
            <a:endParaRPr lang="en-US" sz="11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27000" indent="0">
              <a:buNone/>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[9</a:t>
            </a: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“Fourier Transform Spectrometer (FTS),” Life Science Trace Detection Laboratory, https://www.ru.nl/tdlab/research/laser_spectroscopy/fourier-transform-spectrometer-fts/ (accessed Oct. 30, 2023). </a:t>
            </a:r>
            <a:endParaRPr lang="en-US" sz="11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127000" indent="0">
              <a:buNone/>
            </a:pP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[10] H</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 Ghani, M. R. Abdul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Malek</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M. F.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Kamarul</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Azmi</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M. J.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Muril</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and A.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Azizan</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 review on sparse fast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fourier</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transform applications in image processing,” International Journal of Electrical and Computer Engineering (IJECE), vol. 10, no. 2, p. 1346, Apr. 2020. doi:10.11591/ijece.v10i2.pp1346-1351.</a:t>
            </a:r>
          </a:p>
          <a:p>
            <a:pPr marL="127000" indent="0">
              <a:buNone/>
            </a:pP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[11] Y</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Takefuji</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“Fourier analysis using the number of COVID-19 daily deaths in the US,” Epidemiology and Infection, vol. 149, 2021. doi:10.1017/s0950268821000522.</a:t>
            </a:r>
          </a:p>
          <a:p>
            <a:pPr marL="127000" indent="0">
              <a:buNone/>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12] K</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Gościewska</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and D.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Frejlichowski</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“Recognizing human actions with multiple Fourier transforms,” Procedia Computer Science, vol. 176, pp. 1083–1090, 2020. doi:10.1016/j.procs.2020.09.104</a:t>
            </a:r>
          </a:p>
          <a:p>
            <a:pPr marL="127000" indent="0">
              <a:buNone/>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13] S</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Kaur et al., “Optimizing Fast Fourier transform (FFT) image compression using intelligent water drop (IWD) algorithm,” International Journal of Interactive Multimedia and Artificial Intelligence, vol. 7, no. 7, p. 48, Jan. 2022. doi:10.9781/ijimai.2022.01.004</a:t>
            </a:r>
          </a:p>
          <a:p>
            <a:pPr marL="127000" indent="0">
              <a:buNone/>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smtClean="0">
                <a:latin typeface="Times New Roman" panose="02020603050405020304" pitchFamily="18" charset="0"/>
                <a:ea typeface="Times New Roman" panose="02020603050405020304" pitchFamily="18" charset="0"/>
                <a:cs typeface="Times New Roman" panose="02020603050405020304" pitchFamily="18" charset="0"/>
              </a:rPr>
              <a:t>14] C</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Fu, X.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Gui</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and F.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Akter</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“Discrete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fourier</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transform (</a:t>
            </a: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dft</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)-based computational intelligence model for urban carbon emission and economic growth,” Mathematical Problems in Engineering, vol. 2022, pp. 1–10, Feb. 2022. doi:10.1155/2022/4225080</a:t>
            </a:r>
          </a:p>
          <a:p>
            <a:pPr marL="127000" indent="0">
              <a:buNone/>
            </a:pPr>
            <a:endParaRPr lang="en-US" sz="11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74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8" presetClass="emph" presetSubtype="0" fill="hold" nodeType="withEffect">
                                  <p:stCondLst>
                                    <p:cond delay="0"/>
                                  </p:stCondLst>
                                  <p:childTnLst>
                                    <p:animRot by="-21600000">
                                      <p:cBhvr>
                                        <p:cTn id="9" dur="1000" fill="hold"/>
                                        <p:tgtEl>
                                          <p:spTgt spid="9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976"/>
        <p:cNvGrpSpPr/>
        <p:nvPr/>
      </p:nvGrpSpPr>
      <p:grpSpPr>
        <a:xfrm>
          <a:off x="0" y="0"/>
          <a:ext cx="0" cy="0"/>
          <a:chOff x="0" y="0"/>
          <a:chExt cx="0" cy="0"/>
        </a:xfrm>
      </p:grpSpPr>
      <p:sp>
        <p:nvSpPr>
          <p:cNvPr id="977" name="Google Shape;977;p48"/>
          <p:cNvSpPr txBox="1">
            <a:spLocks noGrp="1"/>
          </p:cNvSpPr>
          <p:nvPr>
            <p:ph type="ctrTitle"/>
          </p:nvPr>
        </p:nvSpPr>
        <p:spPr>
          <a:xfrm>
            <a:off x="4301760" y="1287015"/>
            <a:ext cx="4068900" cy="85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978" name="Google Shape;978;p48"/>
          <p:cNvSpPr txBox="1">
            <a:spLocks noGrp="1"/>
          </p:cNvSpPr>
          <p:nvPr>
            <p:ph type="subTitle" idx="1"/>
          </p:nvPr>
        </p:nvSpPr>
        <p:spPr>
          <a:xfrm>
            <a:off x="4771800" y="2054265"/>
            <a:ext cx="4071300" cy="34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Do you have any questions?</a:t>
            </a:r>
            <a:endParaRPr dirty="0"/>
          </a:p>
        </p:txBody>
      </p:sp>
      <p:cxnSp>
        <p:nvCxnSpPr>
          <p:cNvPr id="995" name="Google Shape;995;p48"/>
          <p:cNvCxnSpPr/>
          <p:nvPr/>
        </p:nvCxnSpPr>
        <p:spPr>
          <a:xfrm>
            <a:off x="-27875" y="1318725"/>
            <a:ext cx="5548500" cy="0"/>
          </a:xfrm>
          <a:prstGeom prst="straightConnector1">
            <a:avLst/>
          </a:prstGeom>
          <a:noFill/>
          <a:ln w="28575" cap="flat" cmpd="sng">
            <a:solidFill>
              <a:srgbClr val="FFFFFF"/>
            </a:solidFill>
            <a:prstDash val="solid"/>
            <a:round/>
            <a:headEnd type="none" w="med" len="med"/>
            <a:tailEnd type="none" w="med" len="med"/>
          </a:ln>
        </p:spPr>
      </p:cxnSp>
      <p:grpSp>
        <p:nvGrpSpPr>
          <p:cNvPr id="996" name="Google Shape;996;p48"/>
          <p:cNvGrpSpPr/>
          <p:nvPr/>
        </p:nvGrpSpPr>
        <p:grpSpPr>
          <a:xfrm flipH="1">
            <a:off x="5671266" y="1248337"/>
            <a:ext cx="140786" cy="140786"/>
            <a:chOff x="6658575" y="1565525"/>
            <a:chExt cx="641100" cy="641100"/>
          </a:xfrm>
        </p:grpSpPr>
        <p:cxnSp>
          <p:nvCxnSpPr>
            <p:cNvPr id="997" name="Google Shape;997;p48"/>
            <p:cNvCxnSpPr/>
            <p:nvPr/>
          </p:nvCxnSpPr>
          <p:spPr>
            <a:xfrm>
              <a:off x="6979125" y="1565525"/>
              <a:ext cx="0" cy="641100"/>
            </a:xfrm>
            <a:prstGeom prst="straightConnector1">
              <a:avLst/>
            </a:prstGeom>
            <a:noFill/>
            <a:ln w="28575" cap="flat" cmpd="sng">
              <a:solidFill>
                <a:srgbClr val="FFFFFF"/>
              </a:solidFill>
              <a:prstDash val="solid"/>
              <a:round/>
              <a:headEnd type="none" w="med" len="med"/>
              <a:tailEnd type="none" w="med" len="med"/>
            </a:ln>
          </p:spPr>
        </p:cxnSp>
        <p:cxnSp>
          <p:nvCxnSpPr>
            <p:cNvPr id="998" name="Google Shape;998;p48"/>
            <p:cNvCxnSpPr/>
            <p:nvPr/>
          </p:nvCxnSpPr>
          <p:spPr>
            <a:xfrm>
              <a:off x="6979125" y="1565525"/>
              <a:ext cx="0" cy="641100"/>
            </a:xfrm>
            <a:prstGeom prst="straightConnector1">
              <a:avLst/>
            </a:prstGeom>
            <a:noFill/>
            <a:ln w="28575" cap="flat" cmpd="sng">
              <a:solidFill>
                <a:srgbClr val="FFFF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95"/>
                                        </p:tgtEl>
                                        <p:attrNameLst>
                                          <p:attrName>style.visibility</p:attrName>
                                        </p:attrNameLst>
                                      </p:cBhvr>
                                      <p:to>
                                        <p:strVal val="visible"/>
                                      </p:to>
                                    </p:set>
                                    <p:anim calcmode="lin" valueType="num">
                                      <p:cBhvr additive="base">
                                        <p:cTn id="7" dur="1000"/>
                                        <p:tgtEl>
                                          <p:spTgt spid="995"/>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9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27862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 </a:t>
            </a:r>
            <a:endParaRPr lang="en-US"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4"/>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5"/>
          <a:srcRect l="3998" r="10579"/>
          <a:stretch/>
        </p:blipFill>
        <p:spPr>
          <a:xfrm>
            <a:off x="2750150" y="1739393"/>
            <a:ext cx="2651330" cy="1067602"/>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a:srcRect l="10185" r="8847"/>
          <a:stretch/>
        </p:blipFill>
        <p:spPr>
          <a:xfrm>
            <a:off x="5886472" y="1860769"/>
            <a:ext cx="2428190" cy="1010218"/>
          </a:xfrm>
          <a:prstGeom prst="rect">
            <a:avLst/>
          </a:prstGeom>
        </p:spPr>
      </p:pic>
      <p:sp>
        <p:nvSpPr>
          <p:cNvPr id="6" name="Equal 5"/>
          <p:cNvSpPr/>
          <p:nvPr/>
        </p:nvSpPr>
        <p:spPr>
          <a:xfrm>
            <a:off x="5443870" y="227217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 20"/>
          <p:cNvSpPr/>
          <p:nvPr/>
        </p:nvSpPr>
        <p:spPr>
          <a:xfrm>
            <a:off x="5447414" y="238913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rotWithShape="1">
          <a:blip r:embed="rId7"/>
          <a:srcRect l="11540" r="16236"/>
          <a:stretch/>
        </p:blipFill>
        <p:spPr>
          <a:xfrm>
            <a:off x="6018028" y="3219710"/>
            <a:ext cx="2709691" cy="1118374"/>
          </a:xfrm>
          <a:prstGeom prst="rect">
            <a:avLst/>
          </a:prstGeom>
        </p:spPr>
      </p:pic>
      <p:sp>
        <p:nvSpPr>
          <p:cNvPr id="19" name="Plus 18"/>
          <p:cNvSpPr/>
          <p:nvPr/>
        </p:nvSpPr>
        <p:spPr>
          <a:xfrm>
            <a:off x="7077739" y="2952308"/>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3193" t="4358" r="13095" b="6893"/>
          <a:stretch/>
        </p:blipFill>
        <p:spPr>
          <a:xfrm>
            <a:off x="2920409" y="3253563"/>
            <a:ext cx="2693582" cy="1021097"/>
          </a:xfrm>
          <a:prstGeom prst="rect">
            <a:avLst/>
          </a:prstGeom>
        </p:spPr>
      </p:pic>
      <p:sp>
        <p:nvSpPr>
          <p:cNvPr id="26" name="Equal 25"/>
          <p:cNvSpPr/>
          <p:nvPr/>
        </p:nvSpPr>
        <p:spPr>
          <a:xfrm>
            <a:off x="5596271" y="3771370"/>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p:cNvSpPr/>
          <p:nvPr/>
        </p:nvSpPr>
        <p:spPr>
          <a:xfrm>
            <a:off x="5606903" y="3888328"/>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lus 22"/>
          <p:cNvSpPr/>
          <p:nvPr/>
        </p:nvSpPr>
        <p:spPr>
          <a:xfrm>
            <a:off x="2711303" y="3746205"/>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69;p28"/>
          <p:cNvSpPr txBox="1">
            <a:spLocks/>
          </p:cNvSpPr>
          <p:nvPr/>
        </p:nvSpPr>
        <p:spPr>
          <a:xfrm>
            <a:off x="726700" y="3372453"/>
            <a:ext cx="1981058" cy="7813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sz="1800" dirty="0" smtClean="0">
                <a:latin typeface="Times New Roman" panose="02020603050405020304" pitchFamily="18" charset="0"/>
                <a:cs typeface="Times New Roman" panose="02020603050405020304" pitchFamily="18" charset="0"/>
              </a:rPr>
              <a:t>More sine waves</a:t>
            </a:r>
            <a:endParaRPr lang="en-US" sz="1800" dirty="0">
              <a:latin typeface="Times New Roman" panose="02020603050405020304" pitchFamily="18" charset="0"/>
              <a:cs typeface="Times New Roman" panose="02020603050405020304" pitchFamily="18" charset="0"/>
            </a:endParaRPr>
          </a:p>
        </p:txBody>
      </p:sp>
      <p:sp>
        <p:nvSpPr>
          <p:cNvPr id="25" name="Right Arrow 24"/>
          <p:cNvSpPr/>
          <p:nvPr/>
        </p:nvSpPr>
        <p:spPr>
          <a:xfrm rot="10800000">
            <a:off x="2176130" y="4479852"/>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53008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 </a:t>
            </a:r>
            <a:endParaRPr lang="en-US"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4"/>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5"/>
          <a:srcRect l="3998" r="10579"/>
          <a:stretch/>
        </p:blipFill>
        <p:spPr>
          <a:xfrm>
            <a:off x="2750150" y="1739393"/>
            <a:ext cx="2651330" cy="1067602"/>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a:srcRect l="10185" r="8847"/>
          <a:stretch/>
        </p:blipFill>
        <p:spPr>
          <a:xfrm>
            <a:off x="5886472" y="1860769"/>
            <a:ext cx="2428190" cy="1010218"/>
          </a:xfrm>
          <a:prstGeom prst="rect">
            <a:avLst/>
          </a:prstGeom>
        </p:spPr>
      </p:pic>
      <p:sp>
        <p:nvSpPr>
          <p:cNvPr id="6" name="Equal 5"/>
          <p:cNvSpPr/>
          <p:nvPr/>
        </p:nvSpPr>
        <p:spPr>
          <a:xfrm>
            <a:off x="5443870" y="227217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 20"/>
          <p:cNvSpPr/>
          <p:nvPr/>
        </p:nvSpPr>
        <p:spPr>
          <a:xfrm>
            <a:off x="5447414" y="238913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rotWithShape="1">
          <a:blip r:embed="rId7"/>
          <a:srcRect l="11540" r="16236"/>
          <a:stretch/>
        </p:blipFill>
        <p:spPr>
          <a:xfrm>
            <a:off x="6451655" y="3219710"/>
            <a:ext cx="2276063" cy="939402"/>
          </a:xfrm>
          <a:prstGeom prst="rect">
            <a:avLst/>
          </a:prstGeom>
        </p:spPr>
      </p:pic>
      <p:sp>
        <p:nvSpPr>
          <p:cNvPr id="19" name="Plus 18"/>
          <p:cNvSpPr/>
          <p:nvPr/>
        </p:nvSpPr>
        <p:spPr>
          <a:xfrm>
            <a:off x="7077739" y="2952308"/>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3193" t="4358" r="13095" b="6893"/>
          <a:stretch/>
        </p:blipFill>
        <p:spPr>
          <a:xfrm>
            <a:off x="3684612" y="3289006"/>
            <a:ext cx="2262531" cy="857692"/>
          </a:xfrm>
          <a:prstGeom prst="rect">
            <a:avLst/>
          </a:prstGeom>
        </p:spPr>
      </p:pic>
      <p:sp>
        <p:nvSpPr>
          <p:cNvPr id="26" name="Equal 25"/>
          <p:cNvSpPr/>
          <p:nvPr/>
        </p:nvSpPr>
        <p:spPr>
          <a:xfrm>
            <a:off x="6035750" y="3735928"/>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Equal 26"/>
          <p:cNvSpPr/>
          <p:nvPr/>
        </p:nvSpPr>
        <p:spPr>
          <a:xfrm>
            <a:off x="6046382" y="3852886"/>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lus 22"/>
          <p:cNvSpPr/>
          <p:nvPr/>
        </p:nvSpPr>
        <p:spPr>
          <a:xfrm>
            <a:off x="3455582" y="3746205"/>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69;p28"/>
          <p:cNvSpPr txBox="1">
            <a:spLocks/>
          </p:cNvSpPr>
          <p:nvPr/>
        </p:nvSpPr>
        <p:spPr>
          <a:xfrm>
            <a:off x="2746886" y="3535486"/>
            <a:ext cx="605914" cy="497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sz="1050" dirty="0" smtClean="0">
                <a:latin typeface="Times New Roman" panose="02020603050405020304" pitchFamily="18" charset="0"/>
                <a:cs typeface="Times New Roman" panose="02020603050405020304" pitchFamily="18" charset="0"/>
              </a:rPr>
              <a:t>More sine waves</a:t>
            </a:r>
            <a:endParaRPr lang="en-US" sz="1050" dirty="0">
              <a:latin typeface="Times New Roman" panose="02020603050405020304" pitchFamily="18" charset="0"/>
              <a:cs typeface="Times New Roman" panose="02020603050405020304" pitchFamily="18" charset="0"/>
            </a:endParaRPr>
          </a:p>
        </p:txBody>
      </p:sp>
      <p:sp>
        <p:nvSpPr>
          <p:cNvPr id="25" name="Equal 24"/>
          <p:cNvSpPr/>
          <p:nvPr/>
        </p:nvSpPr>
        <p:spPr>
          <a:xfrm>
            <a:off x="2466755" y="3711119"/>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Equal 27"/>
          <p:cNvSpPr/>
          <p:nvPr/>
        </p:nvSpPr>
        <p:spPr>
          <a:xfrm>
            <a:off x="2477387" y="3828077"/>
            <a:ext cx="205563"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rotWithShape="1">
          <a:blip r:embed="rId9"/>
          <a:srcRect l="6436" r="7913"/>
          <a:stretch/>
        </p:blipFill>
        <p:spPr>
          <a:xfrm>
            <a:off x="85062" y="3278210"/>
            <a:ext cx="2408980" cy="960637"/>
          </a:xfrm>
          <a:prstGeom prst="rect">
            <a:avLst/>
          </a:prstGeom>
        </p:spPr>
      </p:pic>
      <p:sp>
        <p:nvSpPr>
          <p:cNvPr id="30" name="Right Arrow 29"/>
          <p:cNvSpPr/>
          <p:nvPr/>
        </p:nvSpPr>
        <p:spPr>
          <a:xfrm rot="10800000">
            <a:off x="1212112" y="4394791"/>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103364" cy="333666"/>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a:t>
            </a:r>
            <a:endParaRPr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sp>
        <p:nvSpPr>
          <p:cNvPr id="11" name="Google Shape;169;p28"/>
          <p:cNvSpPr txBox="1">
            <a:spLocks/>
          </p:cNvSpPr>
          <p:nvPr/>
        </p:nvSpPr>
        <p:spPr>
          <a:xfrm>
            <a:off x="1237771" y="3575891"/>
            <a:ext cx="7296629" cy="302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127000" indent="0" algn="ctr">
              <a:buNone/>
            </a:pPr>
            <a:r>
              <a:rPr lang="en-US" dirty="0">
                <a:latin typeface="Times New Roman" panose="02020603050405020304" pitchFamily="18" charset="0"/>
                <a:cs typeface="Times New Roman" panose="02020603050405020304" pitchFamily="18" charset="0"/>
              </a:rPr>
              <a:t>A square wave = sin (x) + sin (3x)/3 + sin (5x)/5 + ... (infinitely)	    	        </a:t>
            </a:r>
            <a:r>
              <a:rPr lang="en-US"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rotWithShape="1">
          <a:blip r:embed="rId4"/>
          <a:srcRect l="6436" r="7913"/>
          <a:stretch/>
        </p:blipFill>
        <p:spPr>
          <a:xfrm>
            <a:off x="2431313" y="1846359"/>
            <a:ext cx="4470928" cy="1782887"/>
          </a:xfrm>
          <a:prstGeom prst="rect">
            <a:avLst/>
          </a:prstGeom>
        </p:spPr>
      </p:pic>
    </p:spTree>
    <p:extLst>
      <p:ext uri="{BB962C8B-B14F-4D97-AF65-F5344CB8AC3E}">
        <p14:creationId xmlns:p14="http://schemas.microsoft.com/office/powerpoint/2010/main" val="98066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subTitle" idx="1"/>
          </p:nvPr>
        </p:nvSpPr>
        <p:spPr>
          <a:xfrm>
            <a:off x="738925" y="1423375"/>
            <a:ext cx="7685100" cy="17562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smtClean="0"/>
              <a:t>If </a:t>
            </a:r>
            <a:r>
              <a:rPr lang="en-US" dirty="0"/>
              <a:t>you want to find the secrets of the universe, think in terms of energy, </a:t>
            </a:r>
            <a:r>
              <a:rPr lang="en-US" b="1" dirty="0" smtClean="0">
                <a:solidFill>
                  <a:srgbClr val="FF0000"/>
                </a:solidFill>
              </a:rPr>
              <a:t>frequency</a:t>
            </a:r>
            <a:r>
              <a:rPr lang="en-US" dirty="0" smtClean="0"/>
              <a:t>, </a:t>
            </a:r>
            <a:r>
              <a:rPr lang="en-US" dirty="0"/>
              <a:t>and vibration</a:t>
            </a:r>
            <a:r>
              <a:rPr lang="en" dirty="0" smtClean="0"/>
              <a:t>.</a:t>
            </a:r>
            <a:endParaRPr dirty="0"/>
          </a:p>
        </p:txBody>
      </p:sp>
      <p:sp>
        <p:nvSpPr>
          <p:cNvPr id="179" name="Google Shape;179;p29"/>
          <p:cNvSpPr txBox="1">
            <a:spLocks noGrp="1"/>
          </p:cNvSpPr>
          <p:nvPr>
            <p:ph type="subTitle" idx="2"/>
          </p:nvPr>
        </p:nvSpPr>
        <p:spPr>
          <a:xfrm>
            <a:off x="738925" y="3665050"/>
            <a:ext cx="7685100" cy="4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—Nikola Tesla</a:t>
            </a:r>
            <a:endParaRPr dirty="0"/>
          </a:p>
        </p:txBody>
      </p:sp>
      <p:sp>
        <p:nvSpPr>
          <p:cNvPr id="180" name="Google Shape;180;p29"/>
          <p:cNvSpPr/>
          <p:nvPr/>
        </p:nvSpPr>
        <p:spPr>
          <a:xfrm>
            <a:off x="4348513" y="4342325"/>
            <a:ext cx="111000" cy="111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525976" y="4342325"/>
            <a:ext cx="111000" cy="111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703439" y="4342325"/>
            <a:ext cx="111000" cy="111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79944" cy="1679944"/>
          </a:xfrm>
          <a:prstGeom prst="rect">
            <a:avLst/>
          </a:prstGeom>
        </p:spPr>
      </p:pic>
      <p:sp>
        <p:nvSpPr>
          <p:cNvPr id="9" name="Google Shape;178;p29"/>
          <p:cNvSpPr txBox="1">
            <a:spLocks/>
          </p:cNvSpPr>
          <p:nvPr/>
        </p:nvSpPr>
        <p:spPr>
          <a:xfrm>
            <a:off x="955121" y="4040373"/>
            <a:ext cx="7685100" cy="2955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4000"/>
              <a:buFont typeface="Blinker"/>
              <a:buNone/>
              <a:defRPr sz="3100" b="0" i="0" u="none" strike="noStrike" cap="none">
                <a:solidFill>
                  <a:srgbClr val="FFFFFF"/>
                </a:solidFill>
                <a:latin typeface="Blinker"/>
                <a:ea typeface="Blinker"/>
                <a:cs typeface="Blinker"/>
                <a:sym typeface="Blinker"/>
              </a:defRPr>
            </a:lvl1pPr>
            <a:lvl2pPr marL="914400" marR="0" lvl="1"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2pPr>
            <a:lvl3pPr marL="1371600" marR="0" lvl="2"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3pPr>
            <a:lvl4pPr marL="1828800" marR="0" lvl="3"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4pPr>
            <a:lvl5pPr marL="2286000" marR="0" lvl="4"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5pPr>
            <a:lvl6pPr marL="2743200" marR="0" lvl="5"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6pPr>
            <a:lvl7pPr marL="3200400" marR="0" lvl="6"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7pPr>
            <a:lvl8pPr marL="3657600" marR="0" lvl="7"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8pPr>
            <a:lvl9pPr marL="4114800" marR="0" lvl="8"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9pPr>
          </a:lstStyle>
          <a:p>
            <a:pPr marL="0" indent="0">
              <a:buClr>
                <a:schemeClr val="dk1"/>
              </a:buClr>
              <a:buSzPts val="1100"/>
            </a:pPr>
            <a:r>
              <a:rPr lang="en-US" sz="900" dirty="0">
                <a:hlinkClick r:id="rId4"/>
              </a:rPr>
              <a:t>https</a:t>
            </a:r>
            <a:r>
              <a:rPr lang="en-US" sz="1050" dirty="0">
                <a:hlinkClick r:id="rId4"/>
              </a:rPr>
              <a:t>://</a:t>
            </a:r>
            <a:r>
              <a:rPr lang="en-US" sz="900" dirty="0">
                <a:hlinkClick r:id="rId4"/>
              </a:rPr>
              <a:t>www.reddit.com/r/QuotesPorn/comments/oy6qf2/if_you_want_to_find_the_secrets_of_the_universe/?</a:t>
            </a:r>
            <a:r>
              <a:rPr lang="en-US" sz="900" dirty="0" smtClean="0">
                <a:hlinkClick r:id="rId4"/>
              </a:rPr>
              <a:t>rdt=37958</a:t>
            </a:r>
            <a:r>
              <a:rPr lang="en-US" sz="900" dirty="0" smtClean="0"/>
              <a:t>[] [4] </a:t>
            </a:r>
            <a:endParaRPr lang="en-US" sz="900" dirty="0"/>
          </a:p>
        </p:txBody>
      </p:sp>
      <p:sp>
        <p:nvSpPr>
          <p:cNvPr id="14" name="Google Shape;178;p29"/>
          <p:cNvSpPr txBox="1">
            <a:spLocks/>
          </p:cNvSpPr>
          <p:nvPr/>
        </p:nvSpPr>
        <p:spPr>
          <a:xfrm>
            <a:off x="7429500" y="4090375"/>
            <a:ext cx="510540" cy="199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4000"/>
              <a:buFont typeface="Blinker"/>
              <a:buNone/>
              <a:defRPr sz="3100" b="0" i="0" u="none" strike="noStrike" cap="none">
                <a:solidFill>
                  <a:srgbClr val="FFFFFF"/>
                </a:solidFill>
                <a:latin typeface="Blinker"/>
                <a:ea typeface="Blinker"/>
                <a:cs typeface="Blinker"/>
                <a:sym typeface="Blinker"/>
              </a:defRPr>
            </a:lvl1pPr>
            <a:lvl2pPr marL="914400" marR="0" lvl="1"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2pPr>
            <a:lvl3pPr marL="1371600" marR="0" lvl="2"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3pPr>
            <a:lvl4pPr marL="1828800" marR="0" lvl="3"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4pPr>
            <a:lvl5pPr marL="2286000" marR="0" lvl="4"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5pPr>
            <a:lvl6pPr marL="2743200" marR="0" lvl="5"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6pPr>
            <a:lvl7pPr marL="3200400" marR="0" lvl="6"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7pPr>
            <a:lvl8pPr marL="3657600" marR="0" lvl="7"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8pPr>
            <a:lvl9pPr marL="4114800" marR="0" lvl="8" indent="-330200" algn="ctr"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9pPr>
          </a:lstStyle>
          <a:p>
            <a:pPr marL="0" indent="0">
              <a:buClr>
                <a:schemeClr val="dk1"/>
              </a:buClr>
              <a:buSzPts val="1100"/>
            </a:pPr>
            <a:r>
              <a:rPr lang="en-US" sz="800" dirty="0" smtClean="0">
                <a:solidFill>
                  <a:schemeClr val="accent3"/>
                </a:solidFill>
                <a:latin typeface="Times New Roman" panose="02020603050405020304" pitchFamily="18" charset="0"/>
                <a:cs typeface="Times New Roman" panose="02020603050405020304" pitchFamily="18" charset="0"/>
              </a:rPr>
              <a:t>[6]</a:t>
            </a:r>
            <a:endParaRPr lang="en-US" sz="800" dirty="0">
              <a:solidFill>
                <a:schemeClr val="accent3"/>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300"/>
                                        <p:tgtEl>
                                          <p:spTgt spid="180"/>
                                        </p:tgtEl>
                                        <p:attrNameLst>
                                          <p:attrName>ppt_w</p:attrName>
                                        </p:attrNameLst>
                                      </p:cBhvr>
                                      <p:tavLst>
                                        <p:tav tm="0">
                                          <p:val>
                                            <p:strVal val="0"/>
                                          </p:val>
                                        </p:tav>
                                        <p:tav tm="100000">
                                          <p:val>
                                            <p:strVal val="#ppt_w"/>
                                          </p:val>
                                        </p:tav>
                                      </p:tavLst>
                                    </p:anim>
                                    <p:anim calcmode="lin" valueType="num">
                                      <p:cBhvr additive="base">
                                        <p:cTn id="8" dur="300"/>
                                        <p:tgtEl>
                                          <p:spTgt spid="180"/>
                                        </p:tgtEl>
                                        <p:attrNameLst>
                                          <p:attrName>ppt_h</p:attrName>
                                        </p:attrNameLst>
                                      </p:cBhvr>
                                      <p:tavLst>
                                        <p:tav tm="0">
                                          <p:val>
                                            <p:strVal val="0"/>
                                          </p:val>
                                        </p:tav>
                                        <p:tav tm="100000">
                                          <p:val>
                                            <p:strVal val="#ppt_h"/>
                                          </p:val>
                                        </p:tav>
                                      </p:tavLst>
                                    </p:anim>
                                  </p:childTnLst>
                                </p:cTn>
                              </p:par>
                            </p:childTnLst>
                          </p:cTn>
                        </p:par>
                        <p:par>
                          <p:cTn id="9" fill="hold">
                            <p:stCondLst>
                              <p:cond delay="300"/>
                            </p:stCondLst>
                            <p:childTnLst>
                              <p:par>
                                <p:cTn id="10" presetID="23" presetClass="entr" presetSubtype="16" fill="hold" nodeType="afterEffect">
                                  <p:stCondLst>
                                    <p:cond delay="0"/>
                                  </p:stCondLst>
                                  <p:childTnLst>
                                    <p:set>
                                      <p:cBhvr>
                                        <p:cTn id="11" dur="1" fill="hold">
                                          <p:stCondLst>
                                            <p:cond delay="0"/>
                                          </p:stCondLst>
                                        </p:cTn>
                                        <p:tgtEl>
                                          <p:spTgt spid="181"/>
                                        </p:tgtEl>
                                        <p:attrNameLst>
                                          <p:attrName>style.visibility</p:attrName>
                                        </p:attrNameLst>
                                      </p:cBhvr>
                                      <p:to>
                                        <p:strVal val="visible"/>
                                      </p:to>
                                    </p:set>
                                    <p:anim calcmode="lin" valueType="num">
                                      <p:cBhvr additive="base">
                                        <p:cTn id="12" dur="300"/>
                                        <p:tgtEl>
                                          <p:spTgt spid="181"/>
                                        </p:tgtEl>
                                        <p:attrNameLst>
                                          <p:attrName>ppt_w</p:attrName>
                                        </p:attrNameLst>
                                      </p:cBhvr>
                                      <p:tavLst>
                                        <p:tav tm="0">
                                          <p:val>
                                            <p:strVal val="0"/>
                                          </p:val>
                                        </p:tav>
                                        <p:tav tm="100000">
                                          <p:val>
                                            <p:strVal val="#ppt_w"/>
                                          </p:val>
                                        </p:tav>
                                      </p:tavLst>
                                    </p:anim>
                                    <p:anim calcmode="lin" valueType="num">
                                      <p:cBhvr additive="base">
                                        <p:cTn id="13" dur="300"/>
                                        <p:tgtEl>
                                          <p:spTgt spid="181"/>
                                        </p:tgtEl>
                                        <p:attrNameLst>
                                          <p:attrName>ppt_h</p:attrName>
                                        </p:attrNameLst>
                                      </p:cBhvr>
                                      <p:tavLst>
                                        <p:tav tm="0">
                                          <p:val>
                                            <p:strVal val="0"/>
                                          </p:val>
                                        </p:tav>
                                        <p:tav tm="100000">
                                          <p:val>
                                            <p:strVal val="#ppt_h"/>
                                          </p:val>
                                        </p:tav>
                                      </p:tavLst>
                                    </p:anim>
                                  </p:childTnLst>
                                </p:cTn>
                              </p:par>
                            </p:childTnLst>
                          </p:cTn>
                        </p:par>
                        <p:par>
                          <p:cTn id="14" fill="hold">
                            <p:stCondLst>
                              <p:cond delay="600"/>
                            </p:stCondLst>
                            <p:childTnLst>
                              <p:par>
                                <p:cTn id="15" presetID="23" presetClass="entr" presetSubtype="16" fill="hold" nodeType="after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additive="base">
                                        <p:cTn id="17" dur="300"/>
                                        <p:tgtEl>
                                          <p:spTgt spid="182"/>
                                        </p:tgtEl>
                                        <p:attrNameLst>
                                          <p:attrName>ppt_w</p:attrName>
                                        </p:attrNameLst>
                                      </p:cBhvr>
                                      <p:tavLst>
                                        <p:tav tm="0">
                                          <p:val>
                                            <p:strVal val="0"/>
                                          </p:val>
                                        </p:tav>
                                        <p:tav tm="100000">
                                          <p:val>
                                            <p:strVal val="#ppt_w"/>
                                          </p:val>
                                        </p:tav>
                                      </p:tavLst>
                                    </p:anim>
                                    <p:anim calcmode="lin" valueType="num">
                                      <p:cBhvr additive="base">
                                        <p:cTn id="18" dur="300"/>
                                        <p:tgtEl>
                                          <p:spTgt spid="182"/>
                                        </p:tgtEl>
                                        <p:attrNameLst>
                                          <p:attrName>ppt_h</p:attrName>
                                        </p:attrNameLst>
                                      </p:cBhvr>
                                      <p:tavLst>
                                        <p:tav tm="0">
                                          <p:val>
                                            <p:strVal val="0"/>
                                          </p:val>
                                        </p:tav>
                                        <p:tav tm="100000">
                                          <p:val>
                                            <p:strVal val="#ppt_h"/>
                                          </p:val>
                                        </p:tav>
                                      </p:tavLst>
                                    </p:anim>
                                  </p:childTnLst>
                                </p:cTn>
                              </p:par>
                            </p:childTnLst>
                          </p:cTn>
                        </p:par>
                        <p:par>
                          <p:cTn id="19" fill="hold">
                            <p:stCondLst>
                              <p:cond delay="900"/>
                            </p:stCondLst>
                            <p:childTnLst>
                              <p:par>
                                <p:cTn id="20" presetID="23" presetClass="exit" presetSubtype="32" fill="hold" nodeType="afterEffect">
                                  <p:stCondLst>
                                    <p:cond delay="0"/>
                                  </p:stCondLst>
                                  <p:childTnLst>
                                    <p:anim calcmode="lin" valueType="num">
                                      <p:cBhvr additive="base">
                                        <p:cTn id="21" dur="300"/>
                                        <p:tgtEl>
                                          <p:spTgt spid="180"/>
                                        </p:tgtEl>
                                        <p:attrNameLst>
                                          <p:attrName>ppt_w</p:attrName>
                                        </p:attrNameLst>
                                      </p:cBhvr>
                                      <p:tavLst>
                                        <p:tav tm="0">
                                          <p:val>
                                            <p:strVal val="#ppt_w"/>
                                          </p:val>
                                        </p:tav>
                                        <p:tav tm="100000">
                                          <p:val>
                                            <p:strVal val="0"/>
                                          </p:val>
                                        </p:tav>
                                      </p:tavLst>
                                    </p:anim>
                                    <p:anim calcmode="lin" valueType="num">
                                      <p:cBhvr additive="base">
                                        <p:cTn id="22" dur="300"/>
                                        <p:tgtEl>
                                          <p:spTgt spid="180"/>
                                        </p:tgtEl>
                                        <p:attrNameLst>
                                          <p:attrName>ppt_h</p:attrName>
                                        </p:attrNameLst>
                                      </p:cBhvr>
                                      <p:tavLst>
                                        <p:tav tm="0">
                                          <p:val>
                                            <p:strVal val="#ppt_h"/>
                                          </p:val>
                                        </p:tav>
                                        <p:tav tm="100000">
                                          <p:val>
                                            <p:strVal val="0"/>
                                          </p:val>
                                        </p:tav>
                                      </p:tavLst>
                                    </p:anim>
                                    <p:set>
                                      <p:cBhvr>
                                        <p:cTn id="23" dur="1" fill="hold">
                                          <p:stCondLst>
                                            <p:cond delay="300"/>
                                          </p:stCondLst>
                                        </p:cTn>
                                        <p:tgtEl>
                                          <p:spTgt spid="180"/>
                                        </p:tgtEl>
                                        <p:attrNameLst>
                                          <p:attrName>style.visibility</p:attrName>
                                        </p:attrNameLst>
                                      </p:cBhvr>
                                      <p:to>
                                        <p:strVal val="hidden"/>
                                      </p:to>
                                    </p:set>
                                  </p:childTnLst>
                                </p:cTn>
                              </p:par>
                            </p:childTnLst>
                          </p:cTn>
                        </p:par>
                        <p:par>
                          <p:cTn id="24" fill="hold">
                            <p:stCondLst>
                              <p:cond delay="1200"/>
                            </p:stCondLst>
                            <p:childTnLst>
                              <p:par>
                                <p:cTn id="25" presetID="23" presetClass="exit" presetSubtype="32" fill="hold" nodeType="afterEffect">
                                  <p:stCondLst>
                                    <p:cond delay="0"/>
                                  </p:stCondLst>
                                  <p:childTnLst>
                                    <p:anim calcmode="lin" valueType="num">
                                      <p:cBhvr additive="base">
                                        <p:cTn id="26" dur="300"/>
                                        <p:tgtEl>
                                          <p:spTgt spid="181"/>
                                        </p:tgtEl>
                                        <p:attrNameLst>
                                          <p:attrName>ppt_w</p:attrName>
                                        </p:attrNameLst>
                                      </p:cBhvr>
                                      <p:tavLst>
                                        <p:tav tm="0">
                                          <p:val>
                                            <p:strVal val="#ppt_w"/>
                                          </p:val>
                                        </p:tav>
                                        <p:tav tm="100000">
                                          <p:val>
                                            <p:strVal val="0"/>
                                          </p:val>
                                        </p:tav>
                                      </p:tavLst>
                                    </p:anim>
                                    <p:anim calcmode="lin" valueType="num">
                                      <p:cBhvr additive="base">
                                        <p:cTn id="27" dur="300"/>
                                        <p:tgtEl>
                                          <p:spTgt spid="181"/>
                                        </p:tgtEl>
                                        <p:attrNameLst>
                                          <p:attrName>ppt_h</p:attrName>
                                        </p:attrNameLst>
                                      </p:cBhvr>
                                      <p:tavLst>
                                        <p:tav tm="0">
                                          <p:val>
                                            <p:strVal val="#ppt_h"/>
                                          </p:val>
                                        </p:tav>
                                        <p:tav tm="100000">
                                          <p:val>
                                            <p:strVal val="0"/>
                                          </p:val>
                                        </p:tav>
                                      </p:tavLst>
                                    </p:anim>
                                    <p:set>
                                      <p:cBhvr>
                                        <p:cTn id="28" dur="1" fill="hold">
                                          <p:stCondLst>
                                            <p:cond delay="300"/>
                                          </p:stCondLst>
                                        </p:cTn>
                                        <p:tgtEl>
                                          <p:spTgt spid="181"/>
                                        </p:tgtEl>
                                        <p:attrNameLst>
                                          <p:attrName>style.visibility</p:attrName>
                                        </p:attrNameLst>
                                      </p:cBhvr>
                                      <p:to>
                                        <p:strVal val="hidden"/>
                                      </p:to>
                                    </p:set>
                                  </p:childTnLst>
                                </p:cTn>
                              </p:par>
                            </p:childTnLst>
                          </p:cTn>
                        </p:par>
                        <p:par>
                          <p:cTn id="29" fill="hold">
                            <p:stCondLst>
                              <p:cond delay="1500"/>
                            </p:stCondLst>
                            <p:childTnLst>
                              <p:par>
                                <p:cTn id="30" presetID="23" presetClass="exit" presetSubtype="32" fill="hold" nodeType="afterEffect">
                                  <p:stCondLst>
                                    <p:cond delay="0"/>
                                  </p:stCondLst>
                                  <p:childTnLst>
                                    <p:anim calcmode="lin" valueType="num">
                                      <p:cBhvr additive="base">
                                        <p:cTn id="31" dur="300"/>
                                        <p:tgtEl>
                                          <p:spTgt spid="182"/>
                                        </p:tgtEl>
                                        <p:attrNameLst>
                                          <p:attrName>ppt_w</p:attrName>
                                        </p:attrNameLst>
                                      </p:cBhvr>
                                      <p:tavLst>
                                        <p:tav tm="0">
                                          <p:val>
                                            <p:strVal val="#ppt_w"/>
                                          </p:val>
                                        </p:tav>
                                        <p:tav tm="100000">
                                          <p:val>
                                            <p:strVal val="0"/>
                                          </p:val>
                                        </p:tav>
                                      </p:tavLst>
                                    </p:anim>
                                    <p:anim calcmode="lin" valueType="num">
                                      <p:cBhvr additive="base">
                                        <p:cTn id="32" dur="300"/>
                                        <p:tgtEl>
                                          <p:spTgt spid="182"/>
                                        </p:tgtEl>
                                        <p:attrNameLst>
                                          <p:attrName>ppt_h</p:attrName>
                                        </p:attrNameLst>
                                      </p:cBhvr>
                                      <p:tavLst>
                                        <p:tav tm="0">
                                          <p:val>
                                            <p:strVal val="#ppt_h"/>
                                          </p:val>
                                        </p:tav>
                                        <p:tav tm="100000">
                                          <p:val>
                                            <p:strVal val="0"/>
                                          </p:val>
                                        </p:tav>
                                      </p:tavLst>
                                    </p:anim>
                                    <p:set>
                                      <p:cBhvr>
                                        <p:cTn id="33" dur="1" fill="hold">
                                          <p:stCondLst>
                                            <p:cond delay="300"/>
                                          </p:stCondLst>
                                        </p:cTn>
                                        <p:tgtEl>
                                          <p:spTgt spid="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0" y="1817649"/>
            <a:ext cx="7650480" cy="1824711"/>
          </a:xfrm>
          <a:prstGeom prst="rect">
            <a:avLst/>
          </a:prstGeom>
        </p:spPr>
        <p:txBody>
          <a:bodyPr spcFirstLastPara="1" wrap="square" lIns="91425" tIns="91425" rIns="91425" bIns="91425" anchor="ctr" anchorCtr="0">
            <a:noAutofit/>
          </a:bodyPr>
          <a:lstStyle/>
          <a:p>
            <a:pPr marL="457200" lvl="1" indent="0">
              <a:lnSpc>
                <a:spcPct val="115000"/>
              </a:lnSpc>
              <a:spcAft>
                <a:spcPts val="1000"/>
              </a:spcAft>
              <a:buSzPts val="1000"/>
              <a:buNone/>
              <a:tabLst>
                <a:tab pos="9144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To discuss the application of the Fourier transform in different areas by reviewing papers from the past three years to highlight the latest advances in Fourier transform applications.</a:t>
            </a:r>
            <a:endParaRPr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 dirty="0"/>
              <a:t>Study objectives</a:t>
            </a:r>
            <a:endParaRPr lang="en-US" dirty="0"/>
          </a:p>
        </p:txBody>
      </p:sp>
    </p:spTree>
    <p:extLst>
      <p:ext uri="{BB962C8B-B14F-4D97-AF65-F5344CB8AC3E}">
        <p14:creationId xmlns:p14="http://schemas.microsoft.com/office/powerpoint/2010/main" val="36734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p:nvPr/>
        </p:nvSpPr>
        <p:spPr>
          <a:xfrm>
            <a:off x="6655094" y="2037539"/>
            <a:ext cx="1077000" cy="1077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411900" y="2037539"/>
            <a:ext cx="1077000" cy="1077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4027922" y="2037539"/>
            <a:ext cx="1077000" cy="1077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txBox="1">
            <a:spLocks noGrp="1"/>
          </p:cNvSpPr>
          <p:nvPr>
            <p:ph type="title"/>
          </p:nvPr>
        </p:nvSpPr>
        <p:spPr>
          <a:xfrm>
            <a:off x="931575" y="375135"/>
            <a:ext cx="7492500" cy="572700"/>
          </a:xfrm>
          <a:prstGeom prst="rect">
            <a:avLst/>
          </a:prstGeom>
        </p:spPr>
        <p:txBody>
          <a:bodyPr spcFirstLastPara="1" wrap="square" lIns="91425" tIns="91425" rIns="91425" bIns="91425" anchor="t" anchorCtr="0">
            <a:noAutofit/>
          </a:bodyPr>
          <a:lstStyle/>
          <a:p>
            <a:pPr lvl="0"/>
            <a:r>
              <a:rPr lang="en" dirty="0"/>
              <a:t>Introduction</a:t>
            </a:r>
            <a:endParaRPr dirty="0"/>
          </a:p>
        </p:txBody>
      </p:sp>
      <p:sp>
        <p:nvSpPr>
          <p:cNvPr id="191" name="Google Shape;191;p30"/>
          <p:cNvSpPr txBox="1">
            <a:spLocks noGrp="1"/>
          </p:cNvSpPr>
          <p:nvPr>
            <p:ph type="subTitle" idx="1"/>
          </p:nvPr>
        </p:nvSpPr>
        <p:spPr>
          <a:xfrm>
            <a:off x="725650" y="3471939"/>
            <a:ext cx="2449500" cy="439500"/>
          </a:xfrm>
          <a:prstGeom prst="rect">
            <a:avLst/>
          </a:prstGeom>
        </p:spPr>
        <p:txBody>
          <a:bodyPr spcFirstLastPara="1" wrap="square" lIns="91425" tIns="91425" rIns="91425" bIns="91425" anchor="ctr" anchorCtr="0">
            <a:noAutofit/>
          </a:bodyPr>
          <a:lstStyle/>
          <a:p>
            <a:pPr marL="0" lvl="0" indent="0"/>
            <a:r>
              <a:rPr lang="en-US" sz="2400" dirty="0">
                <a:latin typeface="Times New Roman" panose="02020603050405020304" pitchFamily="18" charset="0"/>
                <a:ea typeface="Times New Roman" panose="02020603050405020304" pitchFamily="18" charset="0"/>
                <a:cs typeface="Times New Roman" panose="02020603050405020304" pitchFamily="18" charset="0"/>
              </a:rPr>
              <a:t>Image processing</a:t>
            </a:r>
            <a:endParaRPr dirty="0"/>
          </a:p>
        </p:txBody>
      </p:sp>
      <p:sp>
        <p:nvSpPr>
          <p:cNvPr id="192" name="Google Shape;192;p30"/>
          <p:cNvSpPr txBox="1">
            <a:spLocks noGrp="1"/>
          </p:cNvSpPr>
          <p:nvPr>
            <p:ph type="subTitle" idx="2"/>
          </p:nvPr>
        </p:nvSpPr>
        <p:spPr>
          <a:xfrm>
            <a:off x="725650" y="4222214"/>
            <a:ext cx="2449500" cy="921286"/>
          </a:xfrm>
          <a:prstGeom prst="rect">
            <a:avLst/>
          </a:prstGeom>
        </p:spPr>
        <p:txBody>
          <a:bodyPr spcFirstLastPara="1" wrap="square" lIns="91425" tIns="91425" rIns="91425" bIns="91425" anchor="ctr" anchorCtr="0">
            <a:noAutofit/>
          </a:bodyPr>
          <a:lstStyle/>
          <a:p>
            <a:pPr marL="0" lvl="0" indent="0"/>
            <a:r>
              <a:rPr lang="en-US" sz="1400" dirty="0"/>
              <a:t>F</a:t>
            </a:r>
            <a:r>
              <a:rPr lang="en-US" sz="1400" dirty="0" smtClean="0"/>
              <a:t>ilter</a:t>
            </a:r>
            <a:r>
              <a:rPr lang="en-US" sz="1400" dirty="0"/>
              <a:t>, compress, and denoise </a:t>
            </a:r>
            <a:r>
              <a:rPr lang="en-US" sz="1400" dirty="0" smtClean="0"/>
              <a:t>images or feature detection like edges and corners </a:t>
            </a:r>
            <a:r>
              <a:rPr lang="en" sz="1400" dirty="0" smtClean="0"/>
              <a:t>[5]</a:t>
            </a:r>
            <a:endParaRPr sz="1400" dirty="0"/>
          </a:p>
        </p:txBody>
      </p:sp>
      <p:sp>
        <p:nvSpPr>
          <p:cNvPr id="193" name="Google Shape;193;p30"/>
          <p:cNvSpPr txBox="1">
            <a:spLocks noGrp="1"/>
          </p:cNvSpPr>
          <p:nvPr>
            <p:ph type="subTitle" idx="3"/>
          </p:nvPr>
        </p:nvSpPr>
        <p:spPr>
          <a:xfrm>
            <a:off x="3347249" y="3471939"/>
            <a:ext cx="2449500" cy="439500"/>
          </a:xfrm>
          <a:prstGeom prst="rect">
            <a:avLst/>
          </a:prstGeom>
        </p:spPr>
        <p:txBody>
          <a:bodyPr spcFirstLastPara="1" wrap="square" lIns="91425" tIns="91425" rIns="91425" bIns="91425" anchor="ctr" anchorCtr="0">
            <a:noAutofit/>
          </a:bodyPr>
          <a:lstStyle/>
          <a:p>
            <a:pPr marL="0" lvl="0" indent="0"/>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Audio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processing</a:t>
            </a:r>
            <a:endParaRPr dirty="0"/>
          </a:p>
        </p:txBody>
      </p:sp>
      <p:sp>
        <p:nvSpPr>
          <p:cNvPr id="194" name="Google Shape;194;p30"/>
          <p:cNvSpPr txBox="1">
            <a:spLocks noGrp="1"/>
          </p:cNvSpPr>
          <p:nvPr>
            <p:ph type="subTitle" idx="4"/>
          </p:nvPr>
        </p:nvSpPr>
        <p:spPr>
          <a:xfrm>
            <a:off x="3347249" y="4328160"/>
            <a:ext cx="2449500" cy="815340"/>
          </a:xfrm>
          <a:prstGeom prst="rect">
            <a:avLst/>
          </a:prstGeom>
        </p:spPr>
        <p:txBody>
          <a:bodyPr spcFirstLastPara="1" wrap="square" lIns="91425" tIns="91425" rIns="91425" bIns="91425" anchor="ctr" anchorCtr="0">
            <a:noAutofit/>
          </a:bodyPr>
          <a:lstStyle/>
          <a:p>
            <a:pPr marL="0" lvl="0" indent="0"/>
            <a:r>
              <a:rPr lang="en-US" sz="1400" dirty="0"/>
              <a:t>F</a:t>
            </a:r>
            <a:r>
              <a:rPr lang="en-US" sz="1400" dirty="0" smtClean="0"/>
              <a:t>ilter</a:t>
            </a:r>
            <a:r>
              <a:rPr lang="en-US" sz="1400" dirty="0"/>
              <a:t>, compress, and denoise audio </a:t>
            </a:r>
            <a:r>
              <a:rPr lang="en-US" sz="1400" dirty="0" smtClean="0"/>
              <a:t>signals and also feature identification like pitch and timbre </a:t>
            </a:r>
            <a:r>
              <a:rPr lang="en" sz="1400" dirty="0" smtClean="0"/>
              <a:t>[6]</a:t>
            </a:r>
            <a:endParaRPr sz="1400" dirty="0"/>
          </a:p>
        </p:txBody>
      </p:sp>
      <p:sp>
        <p:nvSpPr>
          <p:cNvPr id="195" name="Google Shape;195;p30"/>
          <p:cNvSpPr txBox="1">
            <a:spLocks noGrp="1"/>
          </p:cNvSpPr>
          <p:nvPr>
            <p:ph type="subTitle" idx="5"/>
          </p:nvPr>
        </p:nvSpPr>
        <p:spPr>
          <a:xfrm>
            <a:off x="5968847" y="3507381"/>
            <a:ext cx="2449500" cy="439500"/>
          </a:xfrm>
          <a:prstGeom prst="rect">
            <a:avLst/>
          </a:prstGeom>
        </p:spPr>
        <p:txBody>
          <a:bodyPr spcFirstLastPara="1" wrap="square" lIns="91425" tIns="91425" rIns="91425" bIns="91425" anchor="ctr" anchorCtr="0">
            <a:noAutofit/>
          </a:bodyPr>
          <a:lstStyle/>
          <a:p>
            <a:pPr marL="0" lvl="0" indent="0"/>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Spectroscopy</a:t>
            </a:r>
            <a:endParaRPr dirty="0"/>
          </a:p>
        </p:txBody>
      </p:sp>
      <p:sp>
        <p:nvSpPr>
          <p:cNvPr id="196" name="Google Shape;196;p30"/>
          <p:cNvSpPr txBox="1">
            <a:spLocks noGrp="1"/>
          </p:cNvSpPr>
          <p:nvPr>
            <p:ph type="subTitle" idx="6"/>
          </p:nvPr>
        </p:nvSpPr>
        <p:spPr>
          <a:xfrm>
            <a:off x="5968847" y="4222214"/>
            <a:ext cx="2449500" cy="799500"/>
          </a:xfrm>
          <a:prstGeom prst="rect">
            <a:avLst/>
          </a:prstGeom>
        </p:spPr>
        <p:txBody>
          <a:bodyPr spcFirstLastPara="1" wrap="square" lIns="91425" tIns="91425" rIns="91425" bIns="91425" anchor="ctr" anchorCtr="0">
            <a:noAutofit/>
          </a:bodyPr>
          <a:lstStyle/>
          <a:p>
            <a:pPr marL="0" lvl="0" indent="0"/>
            <a:r>
              <a:rPr lang="en-US" sz="1400" dirty="0"/>
              <a:t>T</a:t>
            </a:r>
            <a:r>
              <a:rPr lang="en-US" sz="1400" dirty="0" smtClean="0"/>
              <a:t>o </a:t>
            </a:r>
            <a:r>
              <a:rPr lang="en-US" sz="1400" dirty="0"/>
              <a:t>analyze the frequency spectrum of </a:t>
            </a:r>
            <a:r>
              <a:rPr lang="en-US" sz="1400" dirty="0" smtClean="0"/>
              <a:t>light and so on</a:t>
            </a:r>
            <a:r>
              <a:rPr lang="en" sz="1400" dirty="0" smtClean="0"/>
              <a:t>[7]</a:t>
            </a:r>
            <a:endParaRPr sz="1400" dirty="0"/>
          </a:p>
        </p:txBody>
      </p:sp>
      <p:sp>
        <p:nvSpPr>
          <p:cNvPr id="197" name="Google Shape;197;p30"/>
          <p:cNvSpPr/>
          <p:nvPr/>
        </p:nvSpPr>
        <p:spPr>
          <a:xfrm>
            <a:off x="1734863" y="2334638"/>
            <a:ext cx="431203" cy="482939"/>
          </a:xfrm>
          <a:custGeom>
            <a:avLst/>
            <a:gdLst/>
            <a:ahLst/>
            <a:cxnLst/>
            <a:rect l="l" t="t" r="r" b="b"/>
            <a:pathLst>
              <a:path w="184078" h="206164" extrusionOk="0">
                <a:moveTo>
                  <a:pt x="31053" y="71886"/>
                </a:moveTo>
                <a:cubicBezTo>
                  <a:pt x="28239" y="71886"/>
                  <a:pt x="25997" y="74176"/>
                  <a:pt x="25997" y="76990"/>
                </a:cubicBezTo>
                <a:cubicBezTo>
                  <a:pt x="25997" y="79804"/>
                  <a:pt x="28239" y="82094"/>
                  <a:pt x="31053" y="82094"/>
                </a:cubicBezTo>
                <a:lnTo>
                  <a:pt x="55858" y="82094"/>
                </a:lnTo>
                <a:cubicBezTo>
                  <a:pt x="58672" y="82094"/>
                  <a:pt x="60962" y="79804"/>
                  <a:pt x="60962" y="76990"/>
                </a:cubicBezTo>
                <a:cubicBezTo>
                  <a:pt x="60962" y="74176"/>
                  <a:pt x="58672" y="71886"/>
                  <a:pt x="55858" y="71886"/>
                </a:cubicBezTo>
                <a:close/>
                <a:moveTo>
                  <a:pt x="31053" y="94401"/>
                </a:moveTo>
                <a:cubicBezTo>
                  <a:pt x="28239" y="94401"/>
                  <a:pt x="25997" y="96690"/>
                  <a:pt x="25997" y="99505"/>
                </a:cubicBezTo>
                <a:cubicBezTo>
                  <a:pt x="25997" y="102319"/>
                  <a:pt x="28239" y="104609"/>
                  <a:pt x="31053" y="104609"/>
                </a:cubicBezTo>
                <a:lnTo>
                  <a:pt x="109664" y="104609"/>
                </a:lnTo>
                <a:cubicBezTo>
                  <a:pt x="112478" y="104609"/>
                  <a:pt x="114768" y="102319"/>
                  <a:pt x="114768" y="99505"/>
                </a:cubicBezTo>
                <a:cubicBezTo>
                  <a:pt x="114768" y="96690"/>
                  <a:pt x="112478" y="94401"/>
                  <a:pt x="109664" y="94401"/>
                </a:cubicBezTo>
                <a:close/>
                <a:moveTo>
                  <a:pt x="31053" y="116963"/>
                </a:moveTo>
                <a:cubicBezTo>
                  <a:pt x="28239" y="116963"/>
                  <a:pt x="25997" y="119205"/>
                  <a:pt x="25997" y="122020"/>
                </a:cubicBezTo>
                <a:cubicBezTo>
                  <a:pt x="25997" y="124834"/>
                  <a:pt x="28239" y="127124"/>
                  <a:pt x="31053" y="127124"/>
                </a:cubicBezTo>
                <a:lnTo>
                  <a:pt x="109664" y="127124"/>
                </a:lnTo>
                <a:cubicBezTo>
                  <a:pt x="112478" y="127124"/>
                  <a:pt x="114768" y="124834"/>
                  <a:pt x="114768" y="122020"/>
                </a:cubicBezTo>
                <a:cubicBezTo>
                  <a:pt x="114768" y="119205"/>
                  <a:pt x="112478" y="116963"/>
                  <a:pt x="109664" y="116963"/>
                </a:cubicBezTo>
                <a:close/>
                <a:moveTo>
                  <a:pt x="31053" y="139478"/>
                </a:moveTo>
                <a:cubicBezTo>
                  <a:pt x="28239" y="139478"/>
                  <a:pt x="25997" y="141768"/>
                  <a:pt x="25997" y="144534"/>
                </a:cubicBezTo>
                <a:cubicBezTo>
                  <a:pt x="25997" y="147349"/>
                  <a:pt x="28239" y="149638"/>
                  <a:pt x="31053" y="149638"/>
                </a:cubicBezTo>
                <a:lnTo>
                  <a:pt x="55858" y="149638"/>
                </a:lnTo>
                <a:cubicBezTo>
                  <a:pt x="58672" y="149638"/>
                  <a:pt x="60962" y="147349"/>
                  <a:pt x="60962" y="144534"/>
                </a:cubicBezTo>
                <a:cubicBezTo>
                  <a:pt x="60962" y="141768"/>
                  <a:pt x="58672" y="139478"/>
                  <a:pt x="55858" y="139478"/>
                </a:cubicBezTo>
                <a:close/>
                <a:moveTo>
                  <a:pt x="48416" y="1"/>
                </a:moveTo>
                <a:cubicBezTo>
                  <a:pt x="45602" y="1"/>
                  <a:pt x="43312" y="2290"/>
                  <a:pt x="43312" y="5105"/>
                </a:cubicBezTo>
                <a:lnTo>
                  <a:pt x="43312" y="26284"/>
                </a:lnTo>
                <a:cubicBezTo>
                  <a:pt x="43312" y="29098"/>
                  <a:pt x="45602" y="31388"/>
                  <a:pt x="48416" y="31388"/>
                </a:cubicBezTo>
                <a:cubicBezTo>
                  <a:pt x="51231" y="31388"/>
                  <a:pt x="53520" y="29098"/>
                  <a:pt x="53520" y="26284"/>
                </a:cubicBezTo>
                <a:lnTo>
                  <a:pt x="53520" y="10209"/>
                </a:lnTo>
                <a:lnTo>
                  <a:pt x="173917" y="10209"/>
                </a:lnTo>
                <a:lnTo>
                  <a:pt x="173917" y="156698"/>
                </a:lnTo>
                <a:lnTo>
                  <a:pt x="155695" y="156698"/>
                </a:lnTo>
                <a:cubicBezTo>
                  <a:pt x="152881" y="156698"/>
                  <a:pt x="150591" y="158988"/>
                  <a:pt x="150591" y="161802"/>
                </a:cubicBezTo>
                <a:cubicBezTo>
                  <a:pt x="150591" y="164569"/>
                  <a:pt x="152881" y="166858"/>
                  <a:pt x="155695" y="166858"/>
                </a:cubicBezTo>
                <a:lnTo>
                  <a:pt x="178973" y="166858"/>
                </a:lnTo>
                <a:cubicBezTo>
                  <a:pt x="181788" y="166858"/>
                  <a:pt x="184077" y="164569"/>
                  <a:pt x="184077" y="161802"/>
                </a:cubicBezTo>
                <a:lnTo>
                  <a:pt x="184077" y="5105"/>
                </a:lnTo>
                <a:cubicBezTo>
                  <a:pt x="184077" y="2290"/>
                  <a:pt x="181788" y="1"/>
                  <a:pt x="178973" y="1"/>
                </a:cubicBezTo>
                <a:close/>
                <a:moveTo>
                  <a:pt x="94734" y="149257"/>
                </a:moveTo>
                <a:cubicBezTo>
                  <a:pt x="102175" y="149257"/>
                  <a:pt x="108281" y="155315"/>
                  <a:pt x="108281" y="162804"/>
                </a:cubicBezTo>
                <a:cubicBezTo>
                  <a:pt x="108281" y="170245"/>
                  <a:pt x="102175" y="176351"/>
                  <a:pt x="94734" y="176351"/>
                </a:cubicBezTo>
                <a:cubicBezTo>
                  <a:pt x="87245" y="176351"/>
                  <a:pt x="81187" y="170245"/>
                  <a:pt x="81187" y="162804"/>
                </a:cubicBezTo>
                <a:cubicBezTo>
                  <a:pt x="81187" y="155315"/>
                  <a:pt x="87245" y="149257"/>
                  <a:pt x="94734" y="149257"/>
                </a:cubicBezTo>
                <a:close/>
                <a:moveTo>
                  <a:pt x="94734" y="139049"/>
                </a:moveTo>
                <a:cubicBezTo>
                  <a:pt x="81616" y="139049"/>
                  <a:pt x="70979" y="149686"/>
                  <a:pt x="70979" y="162804"/>
                </a:cubicBezTo>
                <a:cubicBezTo>
                  <a:pt x="70979" y="175874"/>
                  <a:pt x="81616" y="186511"/>
                  <a:pt x="94734" y="186511"/>
                </a:cubicBezTo>
                <a:cubicBezTo>
                  <a:pt x="107804" y="186511"/>
                  <a:pt x="118441" y="175874"/>
                  <a:pt x="118441" y="162804"/>
                </a:cubicBezTo>
                <a:cubicBezTo>
                  <a:pt x="118441" y="149686"/>
                  <a:pt x="107804" y="139049"/>
                  <a:pt x="94734" y="139049"/>
                </a:cubicBezTo>
                <a:close/>
                <a:moveTo>
                  <a:pt x="130557" y="49514"/>
                </a:moveTo>
                <a:lnTo>
                  <a:pt x="130557" y="196004"/>
                </a:lnTo>
                <a:lnTo>
                  <a:pt x="10160" y="196004"/>
                </a:lnTo>
                <a:lnTo>
                  <a:pt x="10160" y="49514"/>
                </a:lnTo>
                <a:close/>
                <a:moveTo>
                  <a:pt x="5104" y="39354"/>
                </a:moveTo>
                <a:cubicBezTo>
                  <a:pt x="2290" y="39354"/>
                  <a:pt x="0" y="41596"/>
                  <a:pt x="0" y="44410"/>
                </a:cubicBezTo>
                <a:lnTo>
                  <a:pt x="0" y="201108"/>
                </a:lnTo>
                <a:cubicBezTo>
                  <a:pt x="0" y="203922"/>
                  <a:pt x="2290" y="206164"/>
                  <a:pt x="5104" y="206164"/>
                </a:cubicBezTo>
                <a:lnTo>
                  <a:pt x="135661" y="206164"/>
                </a:lnTo>
                <a:cubicBezTo>
                  <a:pt x="138475" y="206164"/>
                  <a:pt x="140717" y="203922"/>
                  <a:pt x="140717" y="201108"/>
                </a:cubicBezTo>
                <a:lnTo>
                  <a:pt x="140717" y="134470"/>
                </a:lnTo>
                <a:lnTo>
                  <a:pt x="147109" y="134470"/>
                </a:lnTo>
                <a:cubicBezTo>
                  <a:pt x="149923" y="134470"/>
                  <a:pt x="152165" y="132228"/>
                  <a:pt x="152165" y="129413"/>
                </a:cubicBezTo>
                <a:cubicBezTo>
                  <a:pt x="152165" y="126599"/>
                  <a:pt x="149923" y="124309"/>
                  <a:pt x="147109" y="124309"/>
                </a:cubicBezTo>
                <a:lnTo>
                  <a:pt x="140717" y="124309"/>
                </a:lnTo>
                <a:lnTo>
                  <a:pt x="140717" y="111191"/>
                </a:lnTo>
                <a:lnTo>
                  <a:pt x="153596" y="111191"/>
                </a:lnTo>
                <a:cubicBezTo>
                  <a:pt x="156411" y="111191"/>
                  <a:pt x="158700" y="108902"/>
                  <a:pt x="158700" y="106087"/>
                </a:cubicBezTo>
                <a:cubicBezTo>
                  <a:pt x="158700" y="103321"/>
                  <a:pt x="156411" y="101031"/>
                  <a:pt x="153596" y="101031"/>
                </a:cubicBezTo>
                <a:lnTo>
                  <a:pt x="140717" y="101031"/>
                </a:lnTo>
                <a:lnTo>
                  <a:pt x="140717" y="87913"/>
                </a:lnTo>
                <a:lnTo>
                  <a:pt x="147109" y="87913"/>
                </a:lnTo>
                <a:cubicBezTo>
                  <a:pt x="149923" y="87913"/>
                  <a:pt x="152165" y="85624"/>
                  <a:pt x="152165" y="82809"/>
                </a:cubicBezTo>
                <a:cubicBezTo>
                  <a:pt x="152165" y="79995"/>
                  <a:pt x="149923" y="77753"/>
                  <a:pt x="147109" y="77753"/>
                </a:cubicBezTo>
                <a:lnTo>
                  <a:pt x="140717" y="77753"/>
                </a:lnTo>
                <a:lnTo>
                  <a:pt x="140717" y="64635"/>
                </a:lnTo>
                <a:lnTo>
                  <a:pt x="153596" y="64635"/>
                </a:lnTo>
                <a:cubicBezTo>
                  <a:pt x="156411" y="64635"/>
                  <a:pt x="158700" y="62346"/>
                  <a:pt x="158700" y="59531"/>
                </a:cubicBezTo>
                <a:cubicBezTo>
                  <a:pt x="158700" y="56717"/>
                  <a:pt x="156411" y="54427"/>
                  <a:pt x="153596" y="54427"/>
                </a:cubicBezTo>
                <a:lnTo>
                  <a:pt x="140717" y="54427"/>
                </a:lnTo>
                <a:lnTo>
                  <a:pt x="140717" y="44410"/>
                </a:lnTo>
                <a:cubicBezTo>
                  <a:pt x="140717" y="41596"/>
                  <a:pt x="138475" y="39354"/>
                  <a:pt x="135661" y="393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6930303" y="2334055"/>
            <a:ext cx="526732" cy="484106"/>
          </a:xfrm>
          <a:custGeom>
            <a:avLst/>
            <a:gdLst/>
            <a:ahLst/>
            <a:cxnLst/>
            <a:rect l="l" t="t" r="r" b="b"/>
            <a:pathLst>
              <a:path w="224859" h="206662" extrusionOk="0">
                <a:moveTo>
                  <a:pt x="35853" y="43739"/>
                </a:moveTo>
                <a:cubicBezTo>
                  <a:pt x="33619" y="43739"/>
                  <a:pt x="31577" y="45154"/>
                  <a:pt x="30862" y="47378"/>
                </a:cubicBezTo>
                <a:cubicBezTo>
                  <a:pt x="29984" y="50109"/>
                  <a:pt x="31545" y="53034"/>
                  <a:pt x="34275" y="53912"/>
                </a:cubicBezTo>
                <a:lnTo>
                  <a:pt x="62748" y="62785"/>
                </a:lnTo>
                <a:cubicBezTo>
                  <a:pt x="63284" y="62931"/>
                  <a:pt x="63772" y="63029"/>
                  <a:pt x="64308" y="63029"/>
                </a:cubicBezTo>
                <a:cubicBezTo>
                  <a:pt x="66502" y="63029"/>
                  <a:pt x="68598" y="61615"/>
                  <a:pt x="69281" y="59372"/>
                </a:cubicBezTo>
                <a:cubicBezTo>
                  <a:pt x="70110" y="56642"/>
                  <a:pt x="68598" y="53717"/>
                  <a:pt x="65868" y="52888"/>
                </a:cubicBezTo>
                <a:lnTo>
                  <a:pt x="37395" y="43966"/>
                </a:lnTo>
                <a:cubicBezTo>
                  <a:pt x="36880" y="43812"/>
                  <a:pt x="36362" y="43739"/>
                  <a:pt x="35853" y="43739"/>
                </a:cubicBezTo>
                <a:close/>
                <a:moveTo>
                  <a:pt x="154029" y="43739"/>
                </a:moveTo>
                <a:cubicBezTo>
                  <a:pt x="153524" y="43739"/>
                  <a:pt x="153012" y="43812"/>
                  <a:pt x="152506" y="43966"/>
                </a:cubicBezTo>
                <a:lnTo>
                  <a:pt x="123984" y="52888"/>
                </a:lnTo>
                <a:cubicBezTo>
                  <a:pt x="121254" y="53717"/>
                  <a:pt x="119742" y="56642"/>
                  <a:pt x="120571" y="59372"/>
                </a:cubicBezTo>
                <a:cubicBezTo>
                  <a:pt x="121303" y="61615"/>
                  <a:pt x="123350" y="63029"/>
                  <a:pt x="125544" y="63029"/>
                </a:cubicBezTo>
                <a:cubicBezTo>
                  <a:pt x="126080" y="63029"/>
                  <a:pt x="126617" y="62931"/>
                  <a:pt x="127104" y="62785"/>
                </a:cubicBezTo>
                <a:lnTo>
                  <a:pt x="155577" y="53912"/>
                </a:lnTo>
                <a:cubicBezTo>
                  <a:pt x="158308" y="53034"/>
                  <a:pt x="159868" y="50109"/>
                  <a:pt x="158990" y="47378"/>
                </a:cubicBezTo>
                <a:cubicBezTo>
                  <a:pt x="158315" y="45154"/>
                  <a:pt x="156248" y="43739"/>
                  <a:pt x="154029" y="43739"/>
                </a:cubicBezTo>
                <a:close/>
                <a:moveTo>
                  <a:pt x="35820" y="68001"/>
                </a:moveTo>
                <a:cubicBezTo>
                  <a:pt x="33599" y="68001"/>
                  <a:pt x="31573" y="69445"/>
                  <a:pt x="30862" y="71659"/>
                </a:cubicBezTo>
                <a:cubicBezTo>
                  <a:pt x="29984" y="74389"/>
                  <a:pt x="31545" y="77314"/>
                  <a:pt x="34275" y="78192"/>
                </a:cubicBezTo>
                <a:lnTo>
                  <a:pt x="62748" y="87065"/>
                </a:lnTo>
                <a:cubicBezTo>
                  <a:pt x="63284" y="87211"/>
                  <a:pt x="63772" y="87309"/>
                  <a:pt x="64308" y="87309"/>
                </a:cubicBezTo>
                <a:cubicBezTo>
                  <a:pt x="66502" y="87309"/>
                  <a:pt x="68598" y="85895"/>
                  <a:pt x="69281" y="83652"/>
                </a:cubicBezTo>
                <a:cubicBezTo>
                  <a:pt x="70110" y="80922"/>
                  <a:pt x="68598" y="77997"/>
                  <a:pt x="65868" y="77119"/>
                </a:cubicBezTo>
                <a:lnTo>
                  <a:pt x="37395" y="68246"/>
                </a:lnTo>
                <a:cubicBezTo>
                  <a:pt x="36869" y="68079"/>
                  <a:pt x="36339" y="68001"/>
                  <a:pt x="35820" y="68001"/>
                </a:cubicBezTo>
                <a:close/>
                <a:moveTo>
                  <a:pt x="154062" y="68001"/>
                </a:moveTo>
                <a:cubicBezTo>
                  <a:pt x="153546" y="68001"/>
                  <a:pt x="153023" y="68079"/>
                  <a:pt x="152506" y="68246"/>
                </a:cubicBezTo>
                <a:lnTo>
                  <a:pt x="123984" y="77119"/>
                </a:lnTo>
                <a:cubicBezTo>
                  <a:pt x="121254" y="77997"/>
                  <a:pt x="119742" y="80922"/>
                  <a:pt x="120571" y="83652"/>
                </a:cubicBezTo>
                <a:cubicBezTo>
                  <a:pt x="121303" y="85895"/>
                  <a:pt x="123350" y="87309"/>
                  <a:pt x="125544" y="87309"/>
                </a:cubicBezTo>
                <a:cubicBezTo>
                  <a:pt x="126080" y="87309"/>
                  <a:pt x="126617" y="87211"/>
                  <a:pt x="127104" y="87065"/>
                </a:cubicBezTo>
                <a:lnTo>
                  <a:pt x="155577" y="78192"/>
                </a:lnTo>
                <a:cubicBezTo>
                  <a:pt x="158308" y="77314"/>
                  <a:pt x="159868" y="74389"/>
                  <a:pt x="158990" y="71659"/>
                </a:cubicBezTo>
                <a:cubicBezTo>
                  <a:pt x="158318" y="69445"/>
                  <a:pt x="156268" y="68001"/>
                  <a:pt x="154062" y="68001"/>
                </a:cubicBezTo>
                <a:close/>
                <a:moveTo>
                  <a:pt x="35795" y="93885"/>
                </a:moveTo>
                <a:cubicBezTo>
                  <a:pt x="33583" y="93885"/>
                  <a:pt x="31571" y="95303"/>
                  <a:pt x="30862" y="97548"/>
                </a:cubicBezTo>
                <a:cubicBezTo>
                  <a:pt x="29984" y="100278"/>
                  <a:pt x="31545" y="103203"/>
                  <a:pt x="34275" y="104032"/>
                </a:cubicBezTo>
                <a:lnTo>
                  <a:pt x="48511" y="108469"/>
                </a:lnTo>
                <a:cubicBezTo>
                  <a:pt x="49048" y="108664"/>
                  <a:pt x="49535" y="108712"/>
                  <a:pt x="50071" y="108712"/>
                </a:cubicBezTo>
                <a:cubicBezTo>
                  <a:pt x="52265" y="108712"/>
                  <a:pt x="54313" y="107299"/>
                  <a:pt x="55044" y="105056"/>
                </a:cubicBezTo>
                <a:cubicBezTo>
                  <a:pt x="55873" y="102326"/>
                  <a:pt x="54362" y="99400"/>
                  <a:pt x="51632" y="98571"/>
                </a:cubicBezTo>
                <a:lnTo>
                  <a:pt x="37395" y="94135"/>
                </a:lnTo>
                <a:cubicBezTo>
                  <a:pt x="36861" y="93966"/>
                  <a:pt x="36322" y="93885"/>
                  <a:pt x="35795" y="93885"/>
                </a:cubicBezTo>
                <a:close/>
                <a:moveTo>
                  <a:pt x="139781" y="114514"/>
                </a:moveTo>
                <a:lnTo>
                  <a:pt x="197165" y="131676"/>
                </a:lnTo>
                <a:lnTo>
                  <a:pt x="139781" y="148838"/>
                </a:lnTo>
                <a:lnTo>
                  <a:pt x="96535" y="135918"/>
                </a:lnTo>
                <a:cubicBezTo>
                  <a:pt x="96486" y="135869"/>
                  <a:pt x="96389" y="135869"/>
                  <a:pt x="96291" y="135820"/>
                </a:cubicBezTo>
                <a:lnTo>
                  <a:pt x="82396" y="131676"/>
                </a:lnTo>
                <a:lnTo>
                  <a:pt x="139781" y="114514"/>
                </a:lnTo>
                <a:close/>
                <a:moveTo>
                  <a:pt x="5207" y="0"/>
                </a:moveTo>
                <a:cubicBezTo>
                  <a:pt x="4115" y="0"/>
                  <a:pt x="3026" y="348"/>
                  <a:pt x="2096" y="1012"/>
                </a:cubicBezTo>
                <a:cubicBezTo>
                  <a:pt x="780" y="1987"/>
                  <a:pt x="0" y="3547"/>
                  <a:pt x="0" y="5205"/>
                </a:cubicBezTo>
                <a:lnTo>
                  <a:pt x="0" y="151227"/>
                </a:lnTo>
                <a:cubicBezTo>
                  <a:pt x="0" y="153470"/>
                  <a:pt x="1463" y="155518"/>
                  <a:pt x="3657" y="156200"/>
                </a:cubicBezTo>
                <a:lnTo>
                  <a:pt x="71719" y="177457"/>
                </a:lnTo>
                <a:cubicBezTo>
                  <a:pt x="72206" y="177604"/>
                  <a:pt x="72742" y="177701"/>
                  <a:pt x="73230" y="177701"/>
                </a:cubicBezTo>
                <a:cubicBezTo>
                  <a:pt x="75473" y="177701"/>
                  <a:pt x="77520" y="176238"/>
                  <a:pt x="78203" y="174045"/>
                </a:cubicBezTo>
                <a:cubicBezTo>
                  <a:pt x="79081" y="171265"/>
                  <a:pt x="77520" y="168389"/>
                  <a:pt x="74790" y="167511"/>
                </a:cubicBezTo>
                <a:lnTo>
                  <a:pt x="10385" y="147375"/>
                </a:lnTo>
                <a:lnTo>
                  <a:pt x="10385" y="12275"/>
                </a:lnTo>
                <a:lnTo>
                  <a:pt x="89709" y="37091"/>
                </a:lnTo>
                <a:lnTo>
                  <a:pt x="89709" y="95890"/>
                </a:lnTo>
                <a:cubicBezTo>
                  <a:pt x="89709" y="98766"/>
                  <a:pt x="92049" y="101107"/>
                  <a:pt x="94926" y="101107"/>
                </a:cubicBezTo>
                <a:cubicBezTo>
                  <a:pt x="97803" y="101107"/>
                  <a:pt x="100143" y="98766"/>
                  <a:pt x="100143" y="95890"/>
                </a:cubicBezTo>
                <a:lnTo>
                  <a:pt x="100143" y="37530"/>
                </a:lnTo>
                <a:lnTo>
                  <a:pt x="179467" y="12762"/>
                </a:lnTo>
                <a:lnTo>
                  <a:pt x="179467" y="98523"/>
                </a:lnTo>
                <a:cubicBezTo>
                  <a:pt x="179467" y="101399"/>
                  <a:pt x="181807" y="103739"/>
                  <a:pt x="184684" y="103739"/>
                </a:cubicBezTo>
                <a:cubicBezTo>
                  <a:pt x="187512" y="103739"/>
                  <a:pt x="189852" y="101399"/>
                  <a:pt x="189852" y="98523"/>
                </a:cubicBezTo>
                <a:lnTo>
                  <a:pt x="189852" y="5693"/>
                </a:lnTo>
                <a:cubicBezTo>
                  <a:pt x="189852" y="4035"/>
                  <a:pt x="189072" y="2475"/>
                  <a:pt x="187756" y="1500"/>
                </a:cubicBezTo>
                <a:cubicBezTo>
                  <a:pt x="186826" y="836"/>
                  <a:pt x="185738" y="488"/>
                  <a:pt x="184645" y="488"/>
                </a:cubicBezTo>
                <a:cubicBezTo>
                  <a:pt x="184134" y="488"/>
                  <a:pt x="183621" y="564"/>
                  <a:pt x="183124" y="720"/>
                </a:cubicBezTo>
                <a:lnTo>
                  <a:pt x="95657" y="28023"/>
                </a:lnTo>
                <a:lnTo>
                  <a:pt x="6728" y="232"/>
                </a:lnTo>
                <a:cubicBezTo>
                  <a:pt x="6231" y="77"/>
                  <a:pt x="5718" y="0"/>
                  <a:pt x="5207" y="0"/>
                </a:cubicBezTo>
                <a:close/>
                <a:moveTo>
                  <a:pt x="139805" y="103910"/>
                </a:moveTo>
                <a:cubicBezTo>
                  <a:pt x="139305" y="103910"/>
                  <a:pt x="138806" y="103983"/>
                  <a:pt x="138318" y="104129"/>
                </a:cubicBezTo>
                <a:lnTo>
                  <a:pt x="62748" y="126703"/>
                </a:lnTo>
                <a:cubicBezTo>
                  <a:pt x="60554" y="127337"/>
                  <a:pt x="59042" y="129385"/>
                  <a:pt x="59042" y="131676"/>
                </a:cubicBezTo>
                <a:cubicBezTo>
                  <a:pt x="59042" y="133968"/>
                  <a:pt x="60554" y="136015"/>
                  <a:pt x="62748" y="136649"/>
                </a:cubicBezTo>
                <a:lnTo>
                  <a:pt x="89709" y="144743"/>
                </a:lnTo>
                <a:lnTo>
                  <a:pt x="89709" y="197057"/>
                </a:lnTo>
                <a:cubicBezTo>
                  <a:pt x="89709" y="199543"/>
                  <a:pt x="91464" y="201640"/>
                  <a:pt x="93902" y="202176"/>
                </a:cubicBezTo>
                <a:cubicBezTo>
                  <a:pt x="108675" y="205150"/>
                  <a:pt x="124130" y="206662"/>
                  <a:pt x="139781" y="206662"/>
                </a:cubicBezTo>
                <a:cubicBezTo>
                  <a:pt x="155480" y="206662"/>
                  <a:pt x="170935" y="205150"/>
                  <a:pt x="185708" y="202176"/>
                </a:cubicBezTo>
                <a:cubicBezTo>
                  <a:pt x="188146" y="201640"/>
                  <a:pt x="189852" y="199543"/>
                  <a:pt x="189852" y="197057"/>
                </a:cubicBezTo>
                <a:lnTo>
                  <a:pt x="189852" y="163318"/>
                </a:lnTo>
                <a:cubicBezTo>
                  <a:pt x="189852" y="160491"/>
                  <a:pt x="187561" y="158150"/>
                  <a:pt x="184684" y="158150"/>
                </a:cubicBezTo>
                <a:cubicBezTo>
                  <a:pt x="181807" y="158150"/>
                  <a:pt x="179467" y="160491"/>
                  <a:pt x="179467" y="163318"/>
                </a:cubicBezTo>
                <a:lnTo>
                  <a:pt x="179467" y="192767"/>
                </a:lnTo>
                <a:cubicBezTo>
                  <a:pt x="166645" y="195107"/>
                  <a:pt x="153335" y="196277"/>
                  <a:pt x="139781" y="196277"/>
                </a:cubicBezTo>
                <a:cubicBezTo>
                  <a:pt x="126276" y="196277"/>
                  <a:pt x="112965" y="195107"/>
                  <a:pt x="100143" y="192767"/>
                </a:cubicBezTo>
                <a:lnTo>
                  <a:pt x="100143" y="147814"/>
                </a:lnTo>
                <a:lnTo>
                  <a:pt x="138318" y="159223"/>
                </a:lnTo>
                <a:cubicBezTo>
                  <a:pt x="138806" y="159369"/>
                  <a:pt x="139305" y="159442"/>
                  <a:pt x="139805" y="159442"/>
                </a:cubicBezTo>
                <a:cubicBezTo>
                  <a:pt x="140305" y="159442"/>
                  <a:pt x="140805" y="159369"/>
                  <a:pt x="141292" y="159223"/>
                </a:cubicBezTo>
                <a:lnTo>
                  <a:pt x="210183" y="138648"/>
                </a:lnTo>
                <a:lnTo>
                  <a:pt x="210183" y="158784"/>
                </a:lnTo>
                <a:lnTo>
                  <a:pt x="206965" y="166487"/>
                </a:lnTo>
                <a:cubicBezTo>
                  <a:pt x="205844" y="169120"/>
                  <a:pt x="207111" y="172192"/>
                  <a:pt x="209744" y="173264"/>
                </a:cubicBezTo>
                <a:cubicBezTo>
                  <a:pt x="210410" y="173541"/>
                  <a:pt x="211093" y="173671"/>
                  <a:pt x="211761" y="173671"/>
                </a:cubicBezTo>
                <a:cubicBezTo>
                  <a:pt x="213097" y="173671"/>
                  <a:pt x="214376" y="173151"/>
                  <a:pt x="215351" y="172241"/>
                </a:cubicBezTo>
                <a:cubicBezTo>
                  <a:pt x="216326" y="173151"/>
                  <a:pt x="217626" y="173671"/>
                  <a:pt x="218962" y="173671"/>
                </a:cubicBezTo>
                <a:cubicBezTo>
                  <a:pt x="219631" y="173671"/>
                  <a:pt x="220308" y="173541"/>
                  <a:pt x="220958" y="173264"/>
                </a:cubicBezTo>
                <a:cubicBezTo>
                  <a:pt x="223591" y="172192"/>
                  <a:pt x="224858" y="169120"/>
                  <a:pt x="223786" y="166487"/>
                </a:cubicBezTo>
                <a:lnTo>
                  <a:pt x="220568" y="158784"/>
                </a:lnTo>
                <a:lnTo>
                  <a:pt x="220568" y="131822"/>
                </a:lnTo>
                <a:cubicBezTo>
                  <a:pt x="220568" y="131774"/>
                  <a:pt x="220568" y="131725"/>
                  <a:pt x="220568" y="131676"/>
                </a:cubicBezTo>
                <a:cubicBezTo>
                  <a:pt x="220568" y="129824"/>
                  <a:pt x="219544" y="128117"/>
                  <a:pt x="217984" y="127191"/>
                </a:cubicBezTo>
                <a:cubicBezTo>
                  <a:pt x="217594" y="126947"/>
                  <a:pt x="217204" y="126801"/>
                  <a:pt x="216716" y="126654"/>
                </a:cubicBezTo>
                <a:lnTo>
                  <a:pt x="141292" y="104129"/>
                </a:lnTo>
                <a:cubicBezTo>
                  <a:pt x="140805" y="103983"/>
                  <a:pt x="140305" y="103910"/>
                  <a:pt x="139805" y="1039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4275803" y="2332404"/>
            <a:ext cx="581401" cy="487409"/>
          </a:xfrm>
          <a:custGeom>
            <a:avLst/>
            <a:gdLst/>
            <a:ahLst/>
            <a:cxnLst/>
            <a:rect l="l" t="t" r="r" b="b"/>
            <a:pathLst>
              <a:path w="248197" h="208072" extrusionOk="0">
                <a:moveTo>
                  <a:pt x="156854" y="10500"/>
                </a:moveTo>
                <a:lnTo>
                  <a:pt x="156854" y="19866"/>
                </a:lnTo>
                <a:lnTo>
                  <a:pt x="129348" y="19866"/>
                </a:lnTo>
                <a:lnTo>
                  <a:pt x="129348" y="10500"/>
                </a:lnTo>
                <a:close/>
                <a:moveTo>
                  <a:pt x="124123" y="1"/>
                </a:moveTo>
                <a:cubicBezTo>
                  <a:pt x="121215" y="1"/>
                  <a:pt x="118848" y="2317"/>
                  <a:pt x="118848" y="5226"/>
                </a:cubicBezTo>
                <a:lnTo>
                  <a:pt x="118848" y="44365"/>
                </a:lnTo>
                <a:lnTo>
                  <a:pt x="58167" y="75026"/>
                </a:lnTo>
                <a:cubicBezTo>
                  <a:pt x="55555" y="76308"/>
                  <a:pt x="54519" y="79463"/>
                  <a:pt x="55801" y="82076"/>
                </a:cubicBezTo>
                <a:cubicBezTo>
                  <a:pt x="56738" y="83915"/>
                  <a:pt x="58580" y="84973"/>
                  <a:pt x="60500" y="84973"/>
                </a:cubicBezTo>
                <a:cubicBezTo>
                  <a:pt x="61306" y="84973"/>
                  <a:pt x="62127" y="84786"/>
                  <a:pt x="62899" y="84392"/>
                </a:cubicBezTo>
                <a:lnTo>
                  <a:pt x="123531" y="53781"/>
                </a:lnTo>
                <a:lnTo>
                  <a:pt x="185346" y="84442"/>
                </a:lnTo>
                <a:cubicBezTo>
                  <a:pt x="186086" y="84787"/>
                  <a:pt x="186924" y="84984"/>
                  <a:pt x="187663" y="84984"/>
                </a:cubicBezTo>
                <a:cubicBezTo>
                  <a:pt x="189635" y="84984"/>
                  <a:pt x="191459" y="83899"/>
                  <a:pt x="192395" y="82026"/>
                </a:cubicBezTo>
                <a:cubicBezTo>
                  <a:pt x="193677" y="79463"/>
                  <a:pt x="192642" y="76308"/>
                  <a:pt x="190029" y="74977"/>
                </a:cubicBezTo>
                <a:lnTo>
                  <a:pt x="129348" y="44957"/>
                </a:lnTo>
                <a:lnTo>
                  <a:pt x="129348" y="30366"/>
                </a:lnTo>
                <a:lnTo>
                  <a:pt x="162129" y="30366"/>
                </a:lnTo>
                <a:cubicBezTo>
                  <a:pt x="165037" y="30366"/>
                  <a:pt x="167354" y="28000"/>
                  <a:pt x="167354" y="25091"/>
                </a:cubicBezTo>
                <a:lnTo>
                  <a:pt x="167354" y="5226"/>
                </a:lnTo>
                <a:cubicBezTo>
                  <a:pt x="167354" y="2317"/>
                  <a:pt x="165037" y="1"/>
                  <a:pt x="162129" y="1"/>
                </a:cubicBezTo>
                <a:close/>
                <a:moveTo>
                  <a:pt x="37217" y="82125"/>
                </a:moveTo>
                <a:cubicBezTo>
                  <a:pt x="34309" y="82125"/>
                  <a:pt x="31943" y="84491"/>
                  <a:pt x="31943" y="87399"/>
                </a:cubicBezTo>
                <a:lnTo>
                  <a:pt x="31943" y="97653"/>
                </a:lnTo>
                <a:cubicBezTo>
                  <a:pt x="31943" y="100512"/>
                  <a:pt x="34309" y="102878"/>
                  <a:pt x="37217" y="102878"/>
                </a:cubicBezTo>
                <a:cubicBezTo>
                  <a:pt x="40126" y="102878"/>
                  <a:pt x="42442" y="100512"/>
                  <a:pt x="42442" y="97653"/>
                </a:cubicBezTo>
                <a:lnTo>
                  <a:pt x="42442" y="87399"/>
                </a:lnTo>
                <a:cubicBezTo>
                  <a:pt x="42442" y="84491"/>
                  <a:pt x="40126" y="82125"/>
                  <a:pt x="37217" y="82125"/>
                </a:cubicBezTo>
                <a:close/>
                <a:moveTo>
                  <a:pt x="60533" y="92378"/>
                </a:moveTo>
                <a:cubicBezTo>
                  <a:pt x="57625" y="92378"/>
                  <a:pt x="55259" y="94744"/>
                  <a:pt x="55259" y="97603"/>
                </a:cubicBezTo>
                <a:cubicBezTo>
                  <a:pt x="55259" y="100512"/>
                  <a:pt x="57625" y="102878"/>
                  <a:pt x="60533" y="102878"/>
                </a:cubicBezTo>
                <a:lnTo>
                  <a:pt x="187712" y="102878"/>
                </a:lnTo>
                <a:cubicBezTo>
                  <a:pt x="190571" y="102878"/>
                  <a:pt x="192938" y="100512"/>
                  <a:pt x="192938" y="97603"/>
                </a:cubicBezTo>
                <a:cubicBezTo>
                  <a:pt x="192938" y="94744"/>
                  <a:pt x="190571" y="92378"/>
                  <a:pt x="187712" y="92378"/>
                </a:cubicBezTo>
                <a:close/>
                <a:moveTo>
                  <a:pt x="211029" y="82125"/>
                </a:moveTo>
                <a:cubicBezTo>
                  <a:pt x="208120" y="82125"/>
                  <a:pt x="205754" y="84491"/>
                  <a:pt x="205754" y="87399"/>
                </a:cubicBezTo>
                <a:lnTo>
                  <a:pt x="205754" y="97653"/>
                </a:lnTo>
                <a:cubicBezTo>
                  <a:pt x="205754" y="100512"/>
                  <a:pt x="208120" y="102878"/>
                  <a:pt x="211029" y="102878"/>
                </a:cubicBezTo>
                <a:cubicBezTo>
                  <a:pt x="213937" y="102878"/>
                  <a:pt x="216254" y="100512"/>
                  <a:pt x="216254" y="97653"/>
                </a:cubicBezTo>
                <a:lnTo>
                  <a:pt x="216254" y="87399"/>
                </a:lnTo>
                <a:cubicBezTo>
                  <a:pt x="216254" y="84491"/>
                  <a:pt x="213937" y="82125"/>
                  <a:pt x="211029" y="82125"/>
                </a:cubicBezTo>
                <a:close/>
                <a:moveTo>
                  <a:pt x="37217" y="114215"/>
                </a:moveTo>
                <a:cubicBezTo>
                  <a:pt x="34309" y="114215"/>
                  <a:pt x="31943" y="116582"/>
                  <a:pt x="31943" y="119490"/>
                </a:cubicBezTo>
                <a:lnTo>
                  <a:pt x="31943" y="129694"/>
                </a:lnTo>
                <a:cubicBezTo>
                  <a:pt x="31943" y="132602"/>
                  <a:pt x="34309" y="134968"/>
                  <a:pt x="37217" y="134968"/>
                </a:cubicBezTo>
                <a:cubicBezTo>
                  <a:pt x="40126" y="134968"/>
                  <a:pt x="42442" y="132602"/>
                  <a:pt x="42442" y="129694"/>
                </a:cubicBezTo>
                <a:lnTo>
                  <a:pt x="42442" y="119490"/>
                </a:lnTo>
                <a:cubicBezTo>
                  <a:pt x="42442" y="116582"/>
                  <a:pt x="40126" y="114215"/>
                  <a:pt x="37217" y="114215"/>
                </a:cubicBezTo>
                <a:close/>
                <a:moveTo>
                  <a:pt x="211029" y="114215"/>
                </a:moveTo>
                <a:cubicBezTo>
                  <a:pt x="208120" y="114215"/>
                  <a:pt x="205754" y="116582"/>
                  <a:pt x="205754" y="119490"/>
                </a:cubicBezTo>
                <a:lnTo>
                  <a:pt x="205754" y="129694"/>
                </a:lnTo>
                <a:cubicBezTo>
                  <a:pt x="205754" y="132602"/>
                  <a:pt x="208120" y="134968"/>
                  <a:pt x="211029" y="134968"/>
                </a:cubicBezTo>
                <a:cubicBezTo>
                  <a:pt x="213937" y="134968"/>
                  <a:pt x="216254" y="132602"/>
                  <a:pt x="216254" y="129694"/>
                </a:cubicBezTo>
                <a:lnTo>
                  <a:pt x="216254" y="119490"/>
                </a:lnTo>
                <a:cubicBezTo>
                  <a:pt x="216254" y="116582"/>
                  <a:pt x="213937" y="114215"/>
                  <a:pt x="211029" y="114215"/>
                </a:cubicBezTo>
                <a:close/>
                <a:moveTo>
                  <a:pt x="14887" y="52154"/>
                </a:moveTo>
                <a:cubicBezTo>
                  <a:pt x="11978" y="52154"/>
                  <a:pt x="9662" y="54520"/>
                  <a:pt x="9662" y="57428"/>
                </a:cubicBezTo>
                <a:cubicBezTo>
                  <a:pt x="9662" y="57478"/>
                  <a:pt x="9662" y="57527"/>
                  <a:pt x="9662" y="57576"/>
                </a:cubicBezTo>
                <a:lnTo>
                  <a:pt x="9662" y="178889"/>
                </a:lnTo>
                <a:cubicBezTo>
                  <a:pt x="9662" y="181749"/>
                  <a:pt x="11978" y="184115"/>
                  <a:pt x="14887" y="184115"/>
                </a:cubicBezTo>
                <a:cubicBezTo>
                  <a:pt x="17795" y="184115"/>
                  <a:pt x="20161" y="181749"/>
                  <a:pt x="20161" y="178889"/>
                </a:cubicBezTo>
                <a:lnTo>
                  <a:pt x="20161" y="62654"/>
                </a:lnTo>
                <a:lnTo>
                  <a:pt x="55555" y="62654"/>
                </a:lnTo>
                <a:cubicBezTo>
                  <a:pt x="58463" y="62654"/>
                  <a:pt x="60829" y="60337"/>
                  <a:pt x="60829" y="57428"/>
                </a:cubicBezTo>
                <a:cubicBezTo>
                  <a:pt x="60829" y="54520"/>
                  <a:pt x="58463" y="52154"/>
                  <a:pt x="55555" y="52154"/>
                </a:cubicBezTo>
                <a:close/>
                <a:moveTo>
                  <a:pt x="60533" y="114215"/>
                </a:moveTo>
                <a:cubicBezTo>
                  <a:pt x="57625" y="114215"/>
                  <a:pt x="55259" y="116582"/>
                  <a:pt x="55259" y="119490"/>
                </a:cubicBezTo>
                <a:lnTo>
                  <a:pt x="55259" y="178889"/>
                </a:lnTo>
                <a:cubicBezTo>
                  <a:pt x="55259" y="181749"/>
                  <a:pt x="57625" y="184115"/>
                  <a:pt x="60533" y="184115"/>
                </a:cubicBezTo>
                <a:cubicBezTo>
                  <a:pt x="63442" y="184115"/>
                  <a:pt x="65758" y="181749"/>
                  <a:pt x="65758" y="178889"/>
                </a:cubicBezTo>
                <a:lnTo>
                  <a:pt x="65758" y="119490"/>
                </a:lnTo>
                <a:cubicBezTo>
                  <a:pt x="65758" y="116582"/>
                  <a:pt x="63442" y="114215"/>
                  <a:pt x="60533" y="114215"/>
                </a:cubicBezTo>
                <a:close/>
                <a:moveTo>
                  <a:pt x="102926" y="114215"/>
                </a:moveTo>
                <a:cubicBezTo>
                  <a:pt x="100018" y="114215"/>
                  <a:pt x="97652" y="116582"/>
                  <a:pt x="97652" y="119490"/>
                </a:cubicBezTo>
                <a:lnTo>
                  <a:pt x="97652" y="178889"/>
                </a:lnTo>
                <a:cubicBezTo>
                  <a:pt x="97652" y="181749"/>
                  <a:pt x="100018" y="184115"/>
                  <a:pt x="102926" y="184115"/>
                </a:cubicBezTo>
                <a:cubicBezTo>
                  <a:pt x="105835" y="184115"/>
                  <a:pt x="108152" y="181749"/>
                  <a:pt x="108152" y="178889"/>
                </a:cubicBezTo>
                <a:lnTo>
                  <a:pt x="108152" y="119490"/>
                </a:lnTo>
                <a:cubicBezTo>
                  <a:pt x="108152" y="116582"/>
                  <a:pt x="105835" y="114215"/>
                  <a:pt x="102926" y="114215"/>
                </a:cubicBezTo>
                <a:close/>
                <a:moveTo>
                  <a:pt x="145319" y="114215"/>
                </a:moveTo>
                <a:cubicBezTo>
                  <a:pt x="142411" y="114215"/>
                  <a:pt x="140045" y="116582"/>
                  <a:pt x="140045" y="119490"/>
                </a:cubicBezTo>
                <a:lnTo>
                  <a:pt x="140045" y="178889"/>
                </a:lnTo>
                <a:cubicBezTo>
                  <a:pt x="140045" y="181749"/>
                  <a:pt x="142411" y="184115"/>
                  <a:pt x="145319" y="184115"/>
                </a:cubicBezTo>
                <a:cubicBezTo>
                  <a:pt x="148228" y="184115"/>
                  <a:pt x="150545" y="181749"/>
                  <a:pt x="150545" y="178889"/>
                </a:cubicBezTo>
                <a:lnTo>
                  <a:pt x="150545" y="119490"/>
                </a:lnTo>
                <a:cubicBezTo>
                  <a:pt x="150545" y="116582"/>
                  <a:pt x="148228" y="114215"/>
                  <a:pt x="145319" y="114215"/>
                </a:cubicBezTo>
                <a:close/>
                <a:moveTo>
                  <a:pt x="187712" y="114215"/>
                </a:moveTo>
                <a:cubicBezTo>
                  <a:pt x="184804" y="114215"/>
                  <a:pt x="182438" y="116582"/>
                  <a:pt x="182438" y="119490"/>
                </a:cubicBezTo>
                <a:lnTo>
                  <a:pt x="182438" y="178889"/>
                </a:lnTo>
                <a:cubicBezTo>
                  <a:pt x="182438" y="181749"/>
                  <a:pt x="184804" y="184115"/>
                  <a:pt x="187712" y="184115"/>
                </a:cubicBezTo>
                <a:cubicBezTo>
                  <a:pt x="190571" y="184115"/>
                  <a:pt x="192938" y="181749"/>
                  <a:pt x="192938" y="178889"/>
                </a:cubicBezTo>
                <a:lnTo>
                  <a:pt x="192938" y="119490"/>
                </a:lnTo>
                <a:cubicBezTo>
                  <a:pt x="192938" y="116582"/>
                  <a:pt x="190571" y="114215"/>
                  <a:pt x="187712" y="114215"/>
                </a:cubicBezTo>
                <a:close/>
                <a:moveTo>
                  <a:pt x="192642" y="52154"/>
                </a:moveTo>
                <a:cubicBezTo>
                  <a:pt x="189733" y="52154"/>
                  <a:pt x="187367" y="54520"/>
                  <a:pt x="187367" y="57428"/>
                </a:cubicBezTo>
                <a:cubicBezTo>
                  <a:pt x="187367" y="60337"/>
                  <a:pt x="189733" y="62654"/>
                  <a:pt x="192642" y="62654"/>
                </a:cubicBezTo>
                <a:lnTo>
                  <a:pt x="228035" y="62654"/>
                </a:lnTo>
                <a:lnTo>
                  <a:pt x="228035" y="178889"/>
                </a:lnTo>
                <a:cubicBezTo>
                  <a:pt x="228035" y="181749"/>
                  <a:pt x="230401" y="184115"/>
                  <a:pt x="233310" y="184115"/>
                </a:cubicBezTo>
                <a:cubicBezTo>
                  <a:pt x="236218" y="184115"/>
                  <a:pt x="238584" y="181749"/>
                  <a:pt x="238584" y="178889"/>
                </a:cubicBezTo>
                <a:lnTo>
                  <a:pt x="238584" y="57527"/>
                </a:lnTo>
                <a:lnTo>
                  <a:pt x="238584" y="57428"/>
                </a:lnTo>
                <a:cubicBezTo>
                  <a:pt x="238584" y="54520"/>
                  <a:pt x="236218" y="52154"/>
                  <a:pt x="233310" y="52154"/>
                </a:cubicBezTo>
                <a:close/>
                <a:moveTo>
                  <a:pt x="5274" y="197572"/>
                </a:moveTo>
                <a:cubicBezTo>
                  <a:pt x="2366" y="197572"/>
                  <a:pt x="0" y="199938"/>
                  <a:pt x="0" y="202847"/>
                </a:cubicBezTo>
                <a:cubicBezTo>
                  <a:pt x="0" y="205755"/>
                  <a:pt x="2366" y="208072"/>
                  <a:pt x="5274" y="208072"/>
                </a:cubicBezTo>
                <a:lnTo>
                  <a:pt x="242971" y="208072"/>
                </a:lnTo>
                <a:cubicBezTo>
                  <a:pt x="245830" y="208072"/>
                  <a:pt x="248196" y="205755"/>
                  <a:pt x="248196" y="202847"/>
                </a:cubicBezTo>
                <a:cubicBezTo>
                  <a:pt x="248196" y="199938"/>
                  <a:pt x="245830" y="197572"/>
                  <a:pt x="242971" y="1975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30"/>
          <p:cNvCxnSpPr/>
          <p:nvPr/>
        </p:nvCxnSpPr>
        <p:spPr>
          <a:xfrm rot="10800000">
            <a:off x="4240026" y="700138"/>
            <a:ext cx="4966800" cy="0"/>
          </a:xfrm>
          <a:prstGeom prst="straightConnector1">
            <a:avLst/>
          </a:prstGeom>
          <a:noFill/>
          <a:ln w="28575" cap="flat" cmpd="sng">
            <a:solidFill>
              <a:schemeClr val="dk2"/>
            </a:solidFill>
            <a:prstDash val="solid"/>
            <a:round/>
            <a:headEnd type="none" w="med" len="med"/>
            <a:tailEnd type="none" w="med" len="med"/>
          </a:ln>
        </p:spPr>
      </p:cxnSp>
      <p:grpSp>
        <p:nvGrpSpPr>
          <p:cNvPr id="201" name="Google Shape;201;p30"/>
          <p:cNvGrpSpPr/>
          <p:nvPr/>
        </p:nvGrpSpPr>
        <p:grpSpPr>
          <a:xfrm>
            <a:off x="694859" y="629737"/>
            <a:ext cx="140786" cy="140786"/>
            <a:chOff x="6658575" y="1565525"/>
            <a:chExt cx="641100" cy="641100"/>
          </a:xfrm>
        </p:grpSpPr>
        <p:cxnSp>
          <p:nvCxnSpPr>
            <p:cNvPr id="202" name="Google Shape;202;p30"/>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03" name="Google Shape;203;p30"/>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04" name="Google Shape;204;p30"/>
          <p:cNvSpPr/>
          <p:nvPr/>
        </p:nvSpPr>
        <p:spPr>
          <a:xfrm>
            <a:off x="4383312"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4487404"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4591497"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4695597"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1734874"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1838967"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1943059"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047160"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7031762"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7135854"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7239947"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7344047" y="4106439"/>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p28"/>
          <p:cNvSpPr txBox="1">
            <a:spLocks/>
          </p:cNvSpPr>
          <p:nvPr/>
        </p:nvSpPr>
        <p:spPr>
          <a:xfrm>
            <a:off x="2985415" y="900614"/>
            <a:ext cx="3720185" cy="509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Uses of Fourier transform</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p>
        </p:txBody>
      </p:sp>
      <p:sp>
        <p:nvSpPr>
          <p:cNvPr id="33" name="Google Shape;212;p30"/>
          <p:cNvSpPr/>
          <p:nvPr/>
        </p:nvSpPr>
        <p:spPr>
          <a:xfrm>
            <a:off x="8637042" y="2633874"/>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3;p30"/>
          <p:cNvSpPr/>
          <p:nvPr/>
        </p:nvSpPr>
        <p:spPr>
          <a:xfrm>
            <a:off x="8741134" y="2633874"/>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4;p30"/>
          <p:cNvSpPr/>
          <p:nvPr/>
        </p:nvSpPr>
        <p:spPr>
          <a:xfrm>
            <a:off x="8845227" y="2633874"/>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p30"/>
          <p:cNvSpPr/>
          <p:nvPr/>
        </p:nvSpPr>
        <p:spPr>
          <a:xfrm>
            <a:off x="8949327" y="2633874"/>
            <a:ext cx="65100" cy="651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1;p30"/>
          <p:cNvSpPr txBox="1">
            <a:spLocks/>
          </p:cNvSpPr>
          <p:nvPr/>
        </p:nvSpPr>
        <p:spPr>
          <a:xfrm>
            <a:off x="670786" y="3081795"/>
            <a:ext cx="2449500"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700" dirty="0">
                <a:latin typeface="Times New Roman" panose="02020603050405020304" pitchFamily="18" charset="0"/>
                <a:ea typeface="Times New Roman" panose="02020603050405020304" pitchFamily="18" charset="0"/>
                <a:cs typeface="Times New Roman" panose="02020603050405020304" pitchFamily="18" charset="0"/>
                <a:hlinkClick r:id="rId3"/>
              </a:rPr>
              <a:t>https://</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hlinkClick r:id="rId3"/>
              </a:rPr>
              <a:t>medium.com/crossml/fourier-transformation-in-image-processing-84142263d734</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rPr>
              <a:t> [7]</a:t>
            </a:r>
            <a:endParaRPr lang="en-US" sz="700" dirty="0"/>
          </a:p>
        </p:txBody>
      </p:sp>
      <p:pic>
        <p:nvPicPr>
          <p:cNvPr id="4" name="Picture 3"/>
          <p:cNvPicPr>
            <a:picLocks noChangeAspect="1"/>
          </p:cNvPicPr>
          <p:nvPr/>
        </p:nvPicPr>
        <p:blipFill>
          <a:blip r:embed="rId4"/>
          <a:stretch>
            <a:fillRect/>
          </a:stretch>
        </p:blipFill>
        <p:spPr>
          <a:xfrm>
            <a:off x="3582987" y="1819519"/>
            <a:ext cx="2079103" cy="1295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Google Shape;193;p30"/>
          <p:cNvSpPr txBox="1">
            <a:spLocks/>
          </p:cNvSpPr>
          <p:nvPr/>
        </p:nvSpPr>
        <p:spPr>
          <a:xfrm>
            <a:off x="3174859" y="3148851"/>
            <a:ext cx="2888959"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700" dirty="0">
                <a:latin typeface="Times New Roman" panose="02020603050405020304" pitchFamily="18" charset="0"/>
                <a:ea typeface="Times New Roman" panose="02020603050405020304" pitchFamily="18" charset="0"/>
                <a:cs typeface="Times New Roman" panose="02020603050405020304" pitchFamily="18" charset="0"/>
                <a:hlinkClick r:id="rId5"/>
              </a:rPr>
              <a:t>https://</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hlinkClick r:id="rId5"/>
              </a:rPr>
              <a:t>www.nti-audio.com/en/support/know-how/fast-fourier-transform-fft</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rPr>
              <a:t> [8] </a:t>
            </a:r>
            <a:endParaRPr lang="en-US" sz="700" dirty="0"/>
          </a:p>
        </p:txBody>
      </p:sp>
      <p:pic>
        <p:nvPicPr>
          <p:cNvPr id="5" name="Picture 4"/>
          <p:cNvPicPr>
            <a:picLocks noChangeAspect="1"/>
          </p:cNvPicPr>
          <p:nvPr/>
        </p:nvPicPr>
        <p:blipFill rotWithShape="1">
          <a:blip r:embed="rId6"/>
          <a:srcRect l="4715" r="7444"/>
          <a:stretch/>
        </p:blipFill>
        <p:spPr>
          <a:xfrm>
            <a:off x="6046380" y="1765589"/>
            <a:ext cx="2509285" cy="132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Google Shape;193;p30"/>
          <p:cNvSpPr txBox="1">
            <a:spLocks/>
          </p:cNvSpPr>
          <p:nvPr/>
        </p:nvSpPr>
        <p:spPr>
          <a:xfrm>
            <a:off x="6042389" y="3223279"/>
            <a:ext cx="2662132" cy="250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ctr"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700" dirty="0">
                <a:latin typeface="Times New Roman" panose="02020603050405020304" pitchFamily="18" charset="0"/>
                <a:ea typeface="Times New Roman" panose="02020603050405020304" pitchFamily="18" charset="0"/>
                <a:cs typeface="Times New Roman" panose="02020603050405020304" pitchFamily="18" charset="0"/>
                <a:hlinkClick r:id="rId7"/>
              </a:rPr>
              <a:t>https://www.ru.nl/tdlab/research/laser_spectroscopy/fourier-transform-spectrometer-fts</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hlinkClick r:id="rId7"/>
              </a:rPr>
              <a:t>/</a:t>
            </a:r>
            <a:r>
              <a:rPr lang="en-US" sz="700" dirty="0" smtClean="0">
                <a:latin typeface="Times New Roman" panose="02020603050405020304" pitchFamily="18" charset="0"/>
                <a:ea typeface="Times New Roman" panose="02020603050405020304" pitchFamily="18" charset="0"/>
                <a:cs typeface="Times New Roman" panose="02020603050405020304" pitchFamily="18" charset="0"/>
              </a:rPr>
              <a:t>  [9]</a:t>
            </a:r>
            <a:endParaRPr lang="en-US" sz="700" dirty="0"/>
          </a:p>
        </p:txBody>
      </p: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190" y="1609059"/>
            <a:ext cx="2469164" cy="1580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201"/>
                                        </p:tgtEl>
                                        <p:attrNameLst>
                                          <p:attrName>r</p:attrName>
                                        </p:attrNameLst>
                                      </p:cBhvr>
                                    </p:animRot>
                                  </p:childTnLst>
                                </p:cTn>
                              </p:par>
                              <p:par>
                                <p:cTn id="10" presetID="23" presetClass="entr" presetSubtype="16" fill="hold" nodeType="withEffect">
                                  <p:stCondLst>
                                    <p:cond delay="0"/>
                                  </p:stCondLst>
                                  <p:childTnLst>
                                    <p:set>
                                      <p:cBhvr>
                                        <p:cTn id="11" dur="1" fill="hold">
                                          <p:stCondLst>
                                            <p:cond delay="0"/>
                                          </p:stCondLst>
                                        </p:cTn>
                                        <p:tgtEl>
                                          <p:spTgt spid="208"/>
                                        </p:tgtEl>
                                        <p:attrNameLst>
                                          <p:attrName>style.visibility</p:attrName>
                                        </p:attrNameLst>
                                      </p:cBhvr>
                                      <p:to>
                                        <p:strVal val="visible"/>
                                      </p:to>
                                    </p:set>
                                    <p:anim calcmode="lin" valueType="num">
                                      <p:cBhvr additive="base">
                                        <p:cTn id="12" dur="1000"/>
                                        <p:tgtEl>
                                          <p:spTgt spid="208"/>
                                        </p:tgtEl>
                                        <p:attrNameLst>
                                          <p:attrName>ppt_w</p:attrName>
                                        </p:attrNameLst>
                                      </p:cBhvr>
                                      <p:tavLst>
                                        <p:tav tm="0">
                                          <p:val>
                                            <p:strVal val="0"/>
                                          </p:val>
                                        </p:tav>
                                        <p:tav tm="100000">
                                          <p:val>
                                            <p:strVal val="#ppt_w"/>
                                          </p:val>
                                        </p:tav>
                                      </p:tavLst>
                                    </p:anim>
                                    <p:anim calcmode="lin" valueType="num">
                                      <p:cBhvr additive="base">
                                        <p:cTn id="13" dur="1000"/>
                                        <p:tgtEl>
                                          <p:spTgt spid="208"/>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 calcmode="lin" valueType="num">
                                      <p:cBhvr additive="base">
                                        <p:cTn id="16" dur="1000"/>
                                        <p:tgtEl>
                                          <p:spTgt spid="204"/>
                                        </p:tgtEl>
                                        <p:attrNameLst>
                                          <p:attrName>ppt_w</p:attrName>
                                        </p:attrNameLst>
                                      </p:cBhvr>
                                      <p:tavLst>
                                        <p:tav tm="0">
                                          <p:val>
                                            <p:strVal val="0"/>
                                          </p:val>
                                        </p:tav>
                                        <p:tav tm="100000">
                                          <p:val>
                                            <p:strVal val="#ppt_w"/>
                                          </p:val>
                                        </p:tav>
                                      </p:tavLst>
                                    </p:anim>
                                    <p:anim calcmode="lin" valueType="num">
                                      <p:cBhvr additive="base">
                                        <p:cTn id="17" dur="1000"/>
                                        <p:tgtEl>
                                          <p:spTgt spid="204"/>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12"/>
                                        </p:tgtEl>
                                        <p:attrNameLst>
                                          <p:attrName>style.visibility</p:attrName>
                                        </p:attrNameLst>
                                      </p:cBhvr>
                                      <p:to>
                                        <p:strVal val="visible"/>
                                      </p:to>
                                    </p:set>
                                    <p:anim calcmode="lin" valueType="num">
                                      <p:cBhvr additive="base">
                                        <p:cTn id="20" dur="1000"/>
                                        <p:tgtEl>
                                          <p:spTgt spid="212"/>
                                        </p:tgtEl>
                                        <p:attrNameLst>
                                          <p:attrName>ppt_w</p:attrName>
                                        </p:attrNameLst>
                                      </p:cBhvr>
                                      <p:tavLst>
                                        <p:tav tm="0">
                                          <p:val>
                                            <p:strVal val="0"/>
                                          </p:val>
                                        </p:tav>
                                        <p:tav tm="100000">
                                          <p:val>
                                            <p:strVal val="#ppt_w"/>
                                          </p:val>
                                        </p:tav>
                                      </p:tavLst>
                                    </p:anim>
                                    <p:anim calcmode="lin" valueType="num">
                                      <p:cBhvr additive="base">
                                        <p:cTn id="21" dur="1000"/>
                                        <p:tgtEl>
                                          <p:spTgt spid="212"/>
                                        </p:tgtEl>
                                        <p:attrNameLst>
                                          <p:attrName>ppt_h</p:attrName>
                                        </p:attrNameLst>
                                      </p:cBhvr>
                                      <p:tavLst>
                                        <p:tav tm="0">
                                          <p:val>
                                            <p:strVal val="0"/>
                                          </p:val>
                                        </p:tav>
                                        <p:tav tm="100000">
                                          <p:val>
                                            <p:strVal val="#ppt_h"/>
                                          </p:val>
                                        </p:tav>
                                      </p:tavLst>
                                    </p:anim>
                                  </p:childTnLst>
                                </p:cTn>
                              </p:par>
                            </p:childTnLst>
                          </p:cTn>
                        </p:par>
                        <p:par>
                          <p:cTn id="22" fill="hold">
                            <p:stCondLst>
                              <p:cond delay="1000"/>
                            </p:stCondLst>
                            <p:childTnLst>
                              <p:par>
                                <p:cTn id="23" presetID="23" presetClass="entr" presetSubtype="16" fill="hold" nodeType="afterEffect">
                                  <p:stCondLst>
                                    <p:cond delay="0"/>
                                  </p:stCondLst>
                                  <p:childTnLst>
                                    <p:set>
                                      <p:cBhvr>
                                        <p:cTn id="24" dur="1" fill="hold">
                                          <p:stCondLst>
                                            <p:cond delay="0"/>
                                          </p:stCondLst>
                                        </p:cTn>
                                        <p:tgtEl>
                                          <p:spTgt spid="209"/>
                                        </p:tgtEl>
                                        <p:attrNameLst>
                                          <p:attrName>style.visibility</p:attrName>
                                        </p:attrNameLst>
                                      </p:cBhvr>
                                      <p:to>
                                        <p:strVal val="visible"/>
                                      </p:to>
                                    </p:set>
                                    <p:anim calcmode="lin" valueType="num">
                                      <p:cBhvr additive="base">
                                        <p:cTn id="25" dur="1000"/>
                                        <p:tgtEl>
                                          <p:spTgt spid="209"/>
                                        </p:tgtEl>
                                        <p:attrNameLst>
                                          <p:attrName>ppt_w</p:attrName>
                                        </p:attrNameLst>
                                      </p:cBhvr>
                                      <p:tavLst>
                                        <p:tav tm="0">
                                          <p:val>
                                            <p:strVal val="0"/>
                                          </p:val>
                                        </p:tav>
                                        <p:tav tm="100000">
                                          <p:val>
                                            <p:strVal val="#ppt_w"/>
                                          </p:val>
                                        </p:tav>
                                      </p:tavLst>
                                    </p:anim>
                                    <p:anim calcmode="lin" valueType="num">
                                      <p:cBhvr additive="base">
                                        <p:cTn id="26" dur="1000"/>
                                        <p:tgtEl>
                                          <p:spTgt spid="209"/>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05"/>
                                        </p:tgtEl>
                                        <p:attrNameLst>
                                          <p:attrName>style.visibility</p:attrName>
                                        </p:attrNameLst>
                                      </p:cBhvr>
                                      <p:to>
                                        <p:strVal val="visible"/>
                                      </p:to>
                                    </p:set>
                                    <p:anim calcmode="lin" valueType="num">
                                      <p:cBhvr additive="base">
                                        <p:cTn id="29" dur="1000"/>
                                        <p:tgtEl>
                                          <p:spTgt spid="205"/>
                                        </p:tgtEl>
                                        <p:attrNameLst>
                                          <p:attrName>ppt_w</p:attrName>
                                        </p:attrNameLst>
                                      </p:cBhvr>
                                      <p:tavLst>
                                        <p:tav tm="0">
                                          <p:val>
                                            <p:strVal val="0"/>
                                          </p:val>
                                        </p:tav>
                                        <p:tav tm="100000">
                                          <p:val>
                                            <p:strVal val="#ppt_w"/>
                                          </p:val>
                                        </p:tav>
                                      </p:tavLst>
                                    </p:anim>
                                    <p:anim calcmode="lin" valueType="num">
                                      <p:cBhvr additive="base">
                                        <p:cTn id="30" dur="1000"/>
                                        <p:tgtEl>
                                          <p:spTgt spid="205"/>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anim calcmode="lin" valueType="num">
                                      <p:cBhvr additive="base">
                                        <p:cTn id="33" dur="1000"/>
                                        <p:tgtEl>
                                          <p:spTgt spid="213"/>
                                        </p:tgtEl>
                                        <p:attrNameLst>
                                          <p:attrName>ppt_w</p:attrName>
                                        </p:attrNameLst>
                                      </p:cBhvr>
                                      <p:tavLst>
                                        <p:tav tm="0">
                                          <p:val>
                                            <p:strVal val="0"/>
                                          </p:val>
                                        </p:tav>
                                        <p:tav tm="100000">
                                          <p:val>
                                            <p:strVal val="#ppt_w"/>
                                          </p:val>
                                        </p:tav>
                                      </p:tavLst>
                                    </p:anim>
                                    <p:anim calcmode="lin" valueType="num">
                                      <p:cBhvr additive="base">
                                        <p:cTn id="34" dur="1000"/>
                                        <p:tgtEl>
                                          <p:spTgt spid="213"/>
                                        </p:tgtEl>
                                        <p:attrNameLst>
                                          <p:attrName>ppt_h</p:attrName>
                                        </p:attrNameLst>
                                      </p:cBhvr>
                                      <p:tavLst>
                                        <p:tav tm="0">
                                          <p:val>
                                            <p:strVal val="0"/>
                                          </p:val>
                                        </p:tav>
                                        <p:tav tm="100000">
                                          <p:val>
                                            <p:strVal val="#ppt_h"/>
                                          </p:val>
                                        </p:tav>
                                      </p:tavLst>
                                    </p:anim>
                                  </p:childTnLst>
                                </p:cTn>
                              </p:par>
                            </p:childTnLst>
                          </p:cTn>
                        </p:par>
                        <p:par>
                          <p:cTn id="35" fill="hold">
                            <p:stCondLst>
                              <p:cond delay="2000"/>
                            </p:stCondLst>
                            <p:childTnLst>
                              <p:par>
                                <p:cTn id="36" presetID="23" presetClass="entr" presetSubtype="16" fill="hold" nodeType="afterEffect">
                                  <p:stCondLst>
                                    <p:cond delay="0"/>
                                  </p:stCondLst>
                                  <p:childTnLst>
                                    <p:set>
                                      <p:cBhvr>
                                        <p:cTn id="37" dur="1" fill="hold">
                                          <p:stCondLst>
                                            <p:cond delay="0"/>
                                          </p:stCondLst>
                                        </p:cTn>
                                        <p:tgtEl>
                                          <p:spTgt spid="210"/>
                                        </p:tgtEl>
                                        <p:attrNameLst>
                                          <p:attrName>style.visibility</p:attrName>
                                        </p:attrNameLst>
                                      </p:cBhvr>
                                      <p:to>
                                        <p:strVal val="visible"/>
                                      </p:to>
                                    </p:set>
                                    <p:anim calcmode="lin" valueType="num">
                                      <p:cBhvr additive="base">
                                        <p:cTn id="38" dur="1000"/>
                                        <p:tgtEl>
                                          <p:spTgt spid="210"/>
                                        </p:tgtEl>
                                        <p:attrNameLst>
                                          <p:attrName>ppt_w</p:attrName>
                                        </p:attrNameLst>
                                      </p:cBhvr>
                                      <p:tavLst>
                                        <p:tav tm="0">
                                          <p:val>
                                            <p:strVal val="0"/>
                                          </p:val>
                                        </p:tav>
                                        <p:tav tm="100000">
                                          <p:val>
                                            <p:strVal val="#ppt_w"/>
                                          </p:val>
                                        </p:tav>
                                      </p:tavLst>
                                    </p:anim>
                                    <p:anim calcmode="lin" valueType="num">
                                      <p:cBhvr additive="base">
                                        <p:cTn id="39" dur="1000"/>
                                        <p:tgtEl>
                                          <p:spTgt spid="210"/>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06"/>
                                        </p:tgtEl>
                                        <p:attrNameLst>
                                          <p:attrName>style.visibility</p:attrName>
                                        </p:attrNameLst>
                                      </p:cBhvr>
                                      <p:to>
                                        <p:strVal val="visible"/>
                                      </p:to>
                                    </p:set>
                                    <p:anim calcmode="lin" valueType="num">
                                      <p:cBhvr additive="base">
                                        <p:cTn id="42" dur="1000"/>
                                        <p:tgtEl>
                                          <p:spTgt spid="206"/>
                                        </p:tgtEl>
                                        <p:attrNameLst>
                                          <p:attrName>ppt_w</p:attrName>
                                        </p:attrNameLst>
                                      </p:cBhvr>
                                      <p:tavLst>
                                        <p:tav tm="0">
                                          <p:val>
                                            <p:strVal val="0"/>
                                          </p:val>
                                        </p:tav>
                                        <p:tav tm="100000">
                                          <p:val>
                                            <p:strVal val="#ppt_w"/>
                                          </p:val>
                                        </p:tav>
                                      </p:tavLst>
                                    </p:anim>
                                    <p:anim calcmode="lin" valueType="num">
                                      <p:cBhvr additive="base">
                                        <p:cTn id="43" dur="1000"/>
                                        <p:tgtEl>
                                          <p:spTgt spid="206"/>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14"/>
                                        </p:tgtEl>
                                        <p:attrNameLst>
                                          <p:attrName>style.visibility</p:attrName>
                                        </p:attrNameLst>
                                      </p:cBhvr>
                                      <p:to>
                                        <p:strVal val="visible"/>
                                      </p:to>
                                    </p:set>
                                    <p:anim calcmode="lin" valueType="num">
                                      <p:cBhvr additive="base">
                                        <p:cTn id="46" dur="1000"/>
                                        <p:tgtEl>
                                          <p:spTgt spid="214"/>
                                        </p:tgtEl>
                                        <p:attrNameLst>
                                          <p:attrName>ppt_w</p:attrName>
                                        </p:attrNameLst>
                                      </p:cBhvr>
                                      <p:tavLst>
                                        <p:tav tm="0">
                                          <p:val>
                                            <p:strVal val="0"/>
                                          </p:val>
                                        </p:tav>
                                        <p:tav tm="100000">
                                          <p:val>
                                            <p:strVal val="#ppt_w"/>
                                          </p:val>
                                        </p:tav>
                                      </p:tavLst>
                                    </p:anim>
                                    <p:anim calcmode="lin" valueType="num">
                                      <p:cBhvr additive="base">
                                        <p:cTn id="47" dur="1000"/>
                                        <p:tgtEl>
                                          <p:spTgt spid="214"/>
                                        </p:tgtEl>
                                        <p:attrNameLst>
                                          <p:attrName>ppt_h</p:attrName>
                                        </p:attrNameLst>
                                      </p:cBhvr>
                                      <p:tavLst>
                                        <p:tav tm="0">
                                          <p:val>
                                            <p:strVal val="0"/>
                                          </p:val>
                                        </p:tav>
                                        <p:tav tm="100000">
                                          <p:val>
                                            <p:strVal val="#ppt_h"/>
                                          </p:val>
                                        </p:tav>
                                      </p:tavLst>
                                    </p:anim>
                                  </p:childTnLst>
                                </p:cTn>
                              </p:par>
                            </p:childTnLst>
                          </p:cTn>
                        </p:par>
                        <p:par>
                          <p:cTn id="48" fill="hold">
                            <p:stCondLst>
                              <p:cond delay="3000"/>
                            </p:stCondLst>
                            <p:childTnLst>
                              <p:par>
                                <p:cTn id="49" presetID="23" presetClass="entr" presetSubtype="16" fill="hold" nodeType="afterEffect">
                                  <p:stCondLst>
                                    <p:cond delay="0"/>
                                  </p:stCondLst>
                                  <p:childTnLst>
                                    <p:set>
                                      <p:cBhvr>
                                        <p:cTn id="50" dur="1" fill="hold">
                                          <p:stCondLst>
                                            <p:cond delay="0"/>
                                          </p:stCondLst>
                                        </p:cTn>
                                        <p:tgtEl>
                                          <p:spTgt spid="211"/>
                                        </p:tgtEl>
                                        <p:attrNameLst>
                                          <p:attrName>style.visibility</p:attrName>
                                        </p:attrNameLst>
                                      </p:cBhvr>
                                      <p:to>
                                        <p:strVal val="visible"/>
                                      </p:to>
                                    </p:set>
                                    <p:anim calcmode="lin" valueType="num">
                                      <p:cBhvr additive="base">
                                        <p:cTn id="51" dur="1000"/>
                                        <p:tgtEl>
                                          <p:spTgt spid="211"/>
                                        </p:tgtEl>
                                        <p:attrNameLst>
                                          <p:attrName>ppt_w</p:attrName>
                                        </p:attrNameLst>
                                      </p:cBhvr>
                                      <p:tavLst>
                                        <p:tav tm="0">
                                          <p:val>
                                            <p:strVal val="0"/>
                                          </p:val>
                                        </p:tav>
                                        <p:tav tm="100000">
                                          <p:val>
                                            <p:strVal val="#ppt_w"/>
                                          </p:val>
                                        </p:tav>
                                      </p:tavLst>
                                    </p:anim>
                                    <p:anim calcmode="lin" valueType="num">
                                      <p:cBhvr additive="base">
                                        <p:cTn id="52" dur="1000"/>
                                        <p:tgtEl>
                                          <p:spTgt spid="211"/>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anim calcmode="lin" valueType="num">
                                      <p:cBhvr additive="base">
                                        <p:cTn id="55" dur="1100"/>
                                        <p:tgtEl>
                                          <p:spTgt spid="207"/>
                                        </p:tgtEl>
                                        <p:attrNameLst>
                                          <p:attrName>ppt_w</p:attrName>
                                        </p:attrNameLst>
                                      </p:cBhvr>
                                      <p:tavLst>
                                        <p:tav tm="0">
                                          <p:val>
                                            <p:strVal val="0"/>
                                          </p:val>
                                        </p:tav>
                                        <p:tav tm="100000">
                                          <p:val>
                                            <p:strVal val="#ppt_w"/>
                                          </p:val>
                                        </p:tav>
                                      </p:tavLst>
                                    </p:anim>
                                    <p:anim calcmode="lin" valueType="num">
                                      <p:cBhvr additive="base">
                                        <p:cTn id="56" dur="1100"/>
                                        <p:tgtEl>
                                          <p:spTgt spid="207"/>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215"/>
                                        </p:tgtEl>
                                        <p:attrNameLst>
                                          <p:attrName>style.visibility</p:attrName>
                                        </p:attrNameLst>
                                      </p:cBhvr>
                                      <p:to>
                                        <p:strVal val="visible"/>
                                      </p:to>
                                    </p:set>
                                    <p:anim calcmode="lin" valueType="num">
                                      <p:cBhvr additive="base">
                                        <p:cTn id="59" dur="900"/>
                                        <p:tgtEl>
                                          <p:spTgt spid="215"/>
                                        </p:tgtEl>
                                        <p:attrNameLst>
                                          <p:attrName>ppt_w</p:attrName>
                                        </p:attrNameLst>
                                      </p:cBhvr>
                                      <p:tavLst>
                                        <p:tav tm="0">
                                          <p:val>
                                            <p:strVal val="0"/>
                                          </p:val>
                                        </p:tav>
                                        <p:tav tm="100000">
                                          <p:val>
                                            <p:strVal val="#ppt_w"/>
                                          </p:val>
                                        </p:tav>
                                      </p:tavLst>
                                    </p:anim>
                                    <p:anim calcmode="lin" valueType="num">
                                      <p:cBhvr additive="base">
                                        <p:cTn id="60" dur="900"/>
                                        <p:tgtEl>
                                          <p:spTgt spid="215"/>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1000"/>
                                        <p:tgtEl>
                                          <p:spTgt spid="33"/>
                                        </p:tgtEl>
                                        <p:attrNameLst>
                                          <p:attrName>ppt_w</p:attrName>
                                        </p:attrNameLst>
                                      </p:cBhvr>
                                      <p:tavLst>
                                        <p:tav tm="0">
                                          <p:val>
                                            <p:strVal val="0"/>
                                          </p:val>
                                        </p:tav>
                                        <p:tav tm="100000">
                                          <p:val>
                                            <p:strVal val="#ppt_w"/>
                                          </p:val>
                                        </p:tav>
                                      </p:tavLst>
                                    </p:anim>
                                    <p:anim calcmode="lin" valueType="num">
                                      <p:cBhvr additive="base">
                                        <p:cTn id="64" dur="1000"/>
                                        <p:tgtEl>
                                          <p:spTgt spid="33"/>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1000"/>
                                        <p:tgtEl>
                                          <p:spTgt spid="34"/>
                                        </p:tgtEl>
                                        <p:attrNameLst>
                                          <p:attrName>ppt_w</p:attrName>
                                        </p:attrNameLst>
                                      </p:cBhvr>
                                      <p:tavLst>
                                        <p:tav tm="0">
                                          <p:val>
                                            <p:strVal val="0"/>
                                          </p:val>
                                        </p:tav>
                                        <p:tav tm="100000">
                                          <p:val>
                                            <p:strVal val="#ppt_w"/>
                                          </p:val>
                                        </p:tav>
                                      </p:tavLst>
                                    </p:anim>
                                    <p:anim calcmode="lin" valueType="num">
                                      <p:cBhvr additive="base">
                                        <p:cTn id="68" dur="1000"/>
                                        <p:tgtEl>
                                          <p:spTgt spid="34"/>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1000"/>
                                        <p:tgtEl>
                                          <p:spTgt spid="35"/>
                                        </p:tgtEl>
                                        <p:attrNameLst>
                                          <p:attrName>ppt_w</p:attrName>
                                        </p:attrNameLst>
                                      </p:cBhvr>
                                      <p:tavLst>
                                        <p:tav tm="0">
                                          <p:val>
                                            <p:strVal val="0"/>
                                          </p:val>
                                        </p:tav>
                                        <p:tav tm="100000">
                                          <p:val>
                                            <p:strVal val="#ppt_w"/>
                                          </p:val>
                                        </p:tav>
                                      </p:tavLst>
                                    </p:anim>
                                    <p:anim calcmode="lin" valueType="num">
                                      <p:cBhvr additive="base">
                                        <p:cTn id="72" dur="1000"/>
                                        <p:tgtEl>
                                          <p:spTgt spid="35"/>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900"/>
                                        <p:tgtEl>
                                          <p:spTgt spid="36"/>
                                        </p:tgtEl>
                                        <p:attrNameLst>
                                          <p:attrName>ppt_w</p:attrName>
                                        </p:attrNameLst>
                                      </p:cBhvr>
                                      <p:tavLst>
                                        <p:tav tm="0">
                                          <p:val>
                                            <p:strVal val="0"/>
                                          </p:val>
                                        </p:tav>
                                        <p:tav tm="100000">
                                          <p:val>
                                            <p:strVal val="#ppt_w"/>
                                          </p:val>
                                        </p:tav>
                                      </p:tavLst>
                                    </p:anim>
                                    <p:anim calcmode="lin" valueType="num">
                                      <p:cBhvr additive="base">
                                        <p:cTn id="76" dur="900"/>
                                        <p:tgtEl>
                                          <p:spTgt spid="3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23334" r="23340"/>
          <a:stretch/>
        </p:blipFill>
        <p:spPr>
          <a:xfrm>
            <a:off x="4571997" y="540000"/>
            <a:ext cx="3851997" cy="4063502"/>
          </a:xfrm>
          <a:prstGeom prst="rect">
            <a:avLst/>
          </a:prstGeom>
          <a:noFill/>
          <a:ln>
            <a:noFill/>
          </a:ln>
        </p:spPr>
      </p:pic>
      <p:sp>
        <p:nvSpPr>
          <p:cNvPr id="221" name="Google Shape;221;p31"/>
          <p:cNvSpPr txBox="1">
            <a:spLocks noGrp="1"/>
          </p:cNvSpPr>
          <p:nvPr>
            <p:ph type="title"/>
          </p:nvPr>
        </p:nvSpPr>
        <p:spPr>
          <a:xfrm>
            <a:off x="1144549" y="2497050"/>
            <a:ext cx="287455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Applications</a:t>
            </a:r>
            <a:endParaRPr dirty="0"/>
          </a:p>
        </p:txBody>
      </p:sp>
      <p:sp>
        <p:nvSpPr>
          <p:cNvPr id="222" name="Google Shape;222;p31"/>
          <p:cNvSpPr txBox="1">
            <a:spLocks noGrp="1"/>
          </p:cNvSpPr>
          <p:nvPr>
            <p:ph type="title" idx="2"/>
          </p:nvPr>
        </p:nvSpPr>
        <p:spPr>
          <a:xfrm>
            <a:off x="1144550" y="1212450"/>
            <a:ext cx="2366400" cy="12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grpSp>
        <p:nvGrpSpPr>
          <p:cNvPr id="224" name="Google Shape;224;p31"/>
          <p:cNvGrpSpPr/>
          <p:nvPr/>
        </p:nvGrpSpPr>
        <p:grpSpPr>
          <a:xfrm>
            <a:off x="427584" y="233162"/>
            <a:ext cx="140786" cy="140786"/>
            <a:chOff x="6658575" y="1565525"/>
            <a:chExt cx="641100" cy="641100"/>
          </a:xfrm>
        </p:grpSpPr>
        <p:cxnSp>
          <p:nvCxnSpPr>
            <p:cNvPr id="225" name="Google Shape;22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6" name="Google Shape;226;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27" name="Google Shape;227;p31"/>
          <p:cNvGrpSpPr/>
          <p:nvPr/>
        </p:nvGrpSpPr>
        <p:grpSpPr>
          <a:xfrm>
            <a:off x="427584" y="4769562"/>
            <a:ext cx="140786" cy="140786"/>
            <a:chOff x="6658575" y="1565525"/>
            <a:chExt cx="641100" cy="641100"/>
          </a:xfrm>
        </p:grpSpPr>
        <p:cxnSp>
          <p:nvCxnSpPr>
            <p:cNvPr id="228" name="Google Shape;228;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0" name="Google Shape;230;p31"/>
          <p:cNvGrpSpPr/>
          <p:nvPr/>
        </p:nvGrpSpPr>
        <p:grpSpPr>
          <a:xfrm>
            <a:off x="8575634" y="233162"/>
            <a:ext cx="140786" cy="140786"/>
            <a:chOff x="6658575" y="1565525"/>
            <a:chExt cx="641100" cy="641100"/>
          </a:xfrm>
        </p:grpSpPr>
        <p:cxnSp>
          <p:nvCxnSpPr>
            <p:cNvPr id="231" name="Google Shape;231;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2" name="Google Shape;232;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3" name="Google Shape;233;p31"/>
          <p:cNvGrpSpPr/>
          <p:nvPr/>
        </p:nvGrpSpPr>
        <p:grpSpPr>
          <a:xfrm>
            <a:off x="8575634" y="4769562"/>
            <a:ext cx="140786" cy="140786"/>
            <a:chOff x="6658575" y="1565525"/>
            <a:chExt cx="641100" cy="641100"/>
          </a:xfrm>
        </p:grpSpPr>
        <p:cxnSp>
          <p:nvCxnSpPr>
            <p:cNvPr id="234" name="Google Shape;234;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2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23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224"/>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a:t>
            </a:r>
            <a:r>
              <a:rPr lang="en" dirty="0" smtClean="0"/>
              <a:t>of contents</a:t>
            </a:r>
            <a:endParaRPr dirty="0"/>
          </a:p>
        </p:txBody>
      </p:sp>
      <p:sp>
        <p:nvSpPr>
          <p:cNvPr id="147" name="Google Shape;147;p27"/>
          <p:cNvSpPr txBox="1">
            <a:spLocks noGrp="1"/>
          </p:cNvSpPr>
          <p:nvPr>
            <p:ph type="subTitle" idx="1"/>
          </p:nvPr>
        </p:nvSpPr>
        <p:spPr>
          <a:xfrm>
            <a:off x="2204850" y="2095879"/>
            <a:ext cx="22152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Introduce Fourier transform</a:t>
            </a:r>
            <a:endParaRPr dirty="0"/>
          </a:p>
        </p:txBody>
      </p:sp>
      <p:sp>
        <p:nvSpPr>
          <p:cNvPr id="148" name="Google Shape;148;p27"/>
          <p:cNvSpPr txBox="1">
            <a:spLocks noGrp="1"/>
          </p:cNvSpPr>
          <p:nvPr>
            <p:ph type="title" idx="2"/>
          </p:nvPr>
        </p:nvSpPr>
        <p:spPr>
          <a:xfrm>
            <a:off x="720000" y="1749750"/>
            <a:ext cx="1485000" cy="12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49" name="Google Shape;149;p27"/>
          <p:cNvSpPr txBox="1">
            <a:spLocks noGrp="1"/>
          </p:cNvSpPr>
          <p:nvPr>
            <p:ph type="subTitle" idx="3"/>
          </p:nvPr>
        </p:nvSpPr>
        <p:spPr>
          <a:xfrm>
            <a:off x="2204850" y="1916800"/>
            <a:ext cx="2215200" cy="3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
        <p:nvSpPr>
          <p:cNvPr id="150" name="Google Shape;150;p27"/>
          <p:cNvSpPr txBox="1">
            <a:spLocks noGrp="1"/>
          </p:cNvSpPr>
          <p:nvPr>
            <p:ph type="title" idx="4"/>
          </p:nvPr>
        </p:nvSpPr>
        <p:spPr>
          <a:xfrm>
            <a:off x="4694400" y="1749750"/>
            <a:ext cx="1514400" cy="12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51" name="Google Shape;151;p27"/>
          <p:cNvSpPr txBox="1">
            <a:spLocks noGrp="1"/>
          </p:cNvSpPr>
          <p:nvPr>
            <p:ph type="subTitle" idx="5"/>
          </p:nvPr>
        </p:nvSpPr>
        <p:spPr>
          <a:xfrm>
            <a:off x="6208800" y="2095879"/>
            <a:ext cx="22152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Conclude with a summary</a:t>
            </a:r>
            <a:endParaRPr dirty="0"/>
          </a:p>
        </p:txBody>
      </p:sp>
      <p:sp>
        <p:nvSpPr>
          <p:cNvPr id="152" name="Google Shape;152;p27"/>
          <p:cNvSpPr txBox="1">
            <a:spLocks noGrp="1"/>
          </p:cNvSpPr>
          <p:nvPr>
            <p:ph type="subTitle" idx="6"/>
          </p:nvPr>
        </p:nvSpPr>
        <p:spPr>
          <a:xfrm>
            <a:off x="6208800" y="1916800"/>
            <a:ext cx="2215200" cy="3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Conclusion</a:t>
            </a:r>
            <a:endParaRPr dirty="0"/>
          </a:p>
        </p:txBody>
      </p:sp>
      <p:sp>
        <p:nvSpPr>
          <p:cNvPr id="153" name="Google Shape;153;p27"/>
          <p:cNvSpPr txBox="1">
            <a:spLocks noGrp="1"/>
          </p:cNvSpPr>
          <p:nvPr>
            <p:ph type="title" idx="7"/>
          </p:nvPr>
        </p:nvSpPr>
        <p:spPr>
          <a:xfrm>
            <a:off x="720000" y="3245475"/>
            <a:ext cx="1485000" cy="12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54" name="Google Shape;154;p27"/>
          <p:cNvSpPr txBox="1">
            <a:spLocks noGrp="1"/>
          </p:cNvSpPr>
          <p:nvPr>
            <p:ph type="subTitle" idx="8"/>
          </p:nvPr>
        </p:nvSpPr>
        <p:spPr>
          <a:xfrm>
            <a:off x="2204850" y="3591604"/>
            <a:ext cx="22152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Discuss the application of Fourier transform</a:t>
            </a:r>
            <a:endParaRPr dirty="0"/>
          </a:p>
        </p:txBody>
      </p:sp>
      <p:sp>
        <p:nvSpPr>
          <p:cNvPr id="155" name="Google Shape;155;p27"/>
          <p:cNvSpPr txBox="1">
            <a:spLocks noGrp="1"/>
          </p:cNvSpPr>
          <p:nvPr>
            <p:ph type="subTitle" idx="9"/>
          </p:nvPr>
        </p:nvSpPr>
        <p:spPr>
          <a:xfrm>
            <a:off x="2204850" y="3412525"/>
            <a:ext cx="2215200" cy="3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Application</a:t>
            </a:r>
            <a:endParaRPr dirty="0"/>
          </a:p>
        </p:txBody>
      </p:sp>
      <p:sp>
        <p:nvSpPr>
          <p:cNvPr id="156" name="Google Shape;156;p27"/>
          <p:cNvSpPr txBox="1">
            <a:spLocks noGrp="1"/>
          </p:cNvSpPr>
          <p:nvPr>
            <p:ph type="title" idx="13"/>
          </p:nvPr>
        </p:nvSpPr>
        <p:spPr>
          <a:xfrm>
            <a:off x="4694400" y="3245475"/>
            <a:ext cx="1514400" cy="12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157" name="Google Shape;157;p27"/>
          <p:cNvSpPr txBox="1">
            <a:spLocks noGrp="1"/>
          </p:cNvSpPr>
          <p:nvPr>
            <p:ph type="subTitle" idx="14"/>
          </p:nvPr>
        </p:nvSpPr>
        <p:spPr>
          <a:xfrm>
            <a:off x="6208800" y="3591604"/>
            <a:ext cx="22152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State a few future directions of the papers</a:t>
            </a:r>
            <a:endParaRPr dirty="0"/>
          </a:p>
        </p:txBody>
      </p:sp>
      <p:sp>
        <p:nvSpPr>
          <p:cNvPr id="158" name="Google Shape;158;p27"/>
          <p:cNvSpPr txBox="1">
            <a:spLocks noGrp="1"/>
          </p:cNvSpPr>
          <p:nvPr>
            <p:ph type="subTitle" idx="15"/>
          </p:nvPr>
        </p:nvSpPr>
        <p:spPr>
          <a:xfrm>
            <a:off x="6208799" y="3479432"/>
            <a:ext cx="2344185" cy="245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Future Direction</a:t>
            </a:r>
            <a:endParaRPr dirty="0"/>
          </a:p>
        </p:txBody>
      </p:sp>
      <p:cxnSp>
        <p:nvCxnSpPr>
          <p:cNvPr id="159" name="Google Shape;159;p27"/>
          <p:cNvCxnSpPr/>
          <p:nvPr/>
        </p:nvCxnSpPr>
        <p:spPr>
          <a:xfrm rot="10800000">
            <a:off x="4490526" y="700138"/>
            <a:ext cx="4716300" cy="0"/>
          </a:xfrm>
          <a:prstGeom prst="straightConnector1">
            <a:avLst/>
          </a:prstGeom>
          <a:noFill/>
          <a:ln w="28575" cap="flat" cmpd="sng">
            <a:solidFill>
              <a:schemeClr val="dk2"/>
            </a:solidFill>
            <a:prstDash val="solid"/>
            <a:round/>
            <a:headEnd type="none" w="med" len="med"/>
            <a:tailEnd type="none" w="med" len="med"/>
          </a:ln>
        </p:spPr>
      </p:cxnSp>
      <p:grpSp>
        <p:nvGrpSpPr>
          <p:cNvPr id="160" name="Google Shape;160;p27"/>
          <p:cNvGrpSpPr/>
          <p:nvPr/>
        </p:nvGrpSpPr>
        <p:grpSpPr>
          <a:xfrm>
            <a:off x="694859" y="629737"/>
            <a:ext cx="140786" cy="140786"/>
            <a:chOff x="6658575" y="1565525"/>
            <a:chExt cx="641100" cy="641100"/>
          </a:xfrm>
        </p:grpSpPr>
        <p:cxnSp>
          <p:nvCxnSpPr>
            <p:cNvPr id="161" name="Google Shape;161;p2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62" name="Google Shape;162;p27"/>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19" name="Google Shape;156;p27"/>
          <p:cNvSpPr txBox="1">
            <a:spLocks/>
          </p:cNvSpPr>
          <p:nvPr/>
        </p:nvSpPr>
        <p:spPr>
          <a:xfrm>
            <a:off x="3055434" y="4337824"/>
            <a:ext cx="986311" cy="805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arlow ExtraBold"/>
              <a:buNone/>
              <a:defRPr sz="8400" b="0" i="0" u="none" strike="noStrike" cap="none">
                <a:solidFill>
                  <a:srgbClr val="FFFFFF"/>
                </a:solidFill>
                <a:latin typeface="Barlow ExtraBold"/>
                <a:ea typeface="Barlow ExtraBold"/>
                <a:cs typeface="Barlow ExtraBold"/>
                <a:sym typeface="Barlow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sz="4400" dirty="0" smtClean="0"/>
              <a:t>05</a:t>
            </a:r>
            <a:endParaRPr lang="en" dirty="0"/>
          </a:p>
        </p:txBody>
      </p:sp>
      <p:sp>
        <p:nvSpPr>
          <p:cNvPr id="20" name="Google Shape;157;p27"/>
          <p:cNvSpPr txBox="1">
            <a:spLocks/>
          </p:cNvSpPr>
          <p:nvPr/>
        </p:nvSpPr>
        <p:spPr>
          <a:xfrm>
            <a:off x="3888661" y="4564731"/>
            <a:ext cx="3794530" cy="4672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None/>
              <a:defRPr sz="1600" b="0" i="0" u="none" strike="noStrike" cap="none">
                <a:solidFill>
                  <a:srgbClr val="FFFFFF"/>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9pPr>
          </a:lstStyle>
          <a:p>
            <a:pPr marL="0" indent="0">
              <a:buClr>
                <a:schemeClr val="dk1"/>
              </a:buClr>
              <a:buSzPts val="1100"/>
              <a:buFont typeface="Arial"/>
              <a:buNone/>
            </a:pPr>
            <a:r>
              <a:rPr lang="en-US" sz="1400" dirty="0" smtClean="0"/>
              <a:t>References</a:t>
            </a:r>
            <a:endParaRPr lang="en-US" sz="1400" dirty="0"/>
          </a:p>
        </p:txBody>
      </p:sp>
      <p:sp>
        <p:nvSpPr>
          <p:cNvPr id="21" name="Google Shape;158;p27"/>
          <p:cNvSpPr txBox="1">
            <a:spLocks/>
          </p:cNvSpPr>
          <p:nvPr/>
        </p:nvSpPr>
        <p:spPr>
          <a:xfrm>
            <a:off x="3877510" y="4529583"/>
            <a:ext cx="1442734" cy="2260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FFFFFF"/>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None/>
              <a:defRPr sz="1600" b="0" i="0" u="none" strike="noStrike" cap="none">
                <a:solidFill>
                  <a:srgbClr val="000000"/>
                </a:solidFill>
                <a:latin typeface="Blinker"/>
                <a:ea typeface="Blinker"/>
                <a:cs typeface="Blinker"/>
                <a:sym typeface="Blinker"/>
              </a:defRPr>
            </a:lvl9pPr>
          </a:lstStyle>
          <a:p>
            <a:pPr marL="0" indent="0"/>
            <a:r>
              <a:rPr lang="en-US" sz="1600" dirty="0" smtClean="0"/>
              <a:t>References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60"/>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anim calcmode="lin" valueType="num">
                                      <p:cBhvr additive="base">
                                        <p:cTn id="9"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p:nvPr/>
        </p:nvSpPr>
        <p:spPr>
          <a:xfrm>
            <a:off x="1733975" y="1331000"/>
            <a:ext cx="444000" cy="444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4355574" y="1331000"/>
            <a:ext cx="444000" cy="444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6977173" y="1331000"/>
            <a:ext cx="444000" cy="444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2435724" y="3130882"/>
            <a:ext cx="444000" cy="444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6248170" y="3198440"/>
            <a:ext cx="444000" cy="444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931575" y="37513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Papers</a:t>
            </a:r>
            <a:endParaRPr dirty="0"/>
          </a:p>
        </p:txBody>
      </p:sp>
      <p:sp>
        <p:nvSpPr>
          <p:cNvPr id="309" name="Google Shape;309;p34"/>
          <p:cNvSpPr/>
          <p:nvPr/>
        </p:nvSpPr>
        <p:spPr>
          <a:xfrm>
            <a:off x="6335332" y="3291403"/>
            <a:ext cx="269675" cy="264712"/>
          </a:xfrm>
          <a:custGeom>
            <a:avLst/>
            <a:gdLst/>
            <a:ahLst/>
            <a:cxnLst/>
            <a:rect l="l" t="t" r="r" b="b"/>
            <a:pathLst>
              <a:path w="18908" h="18560" extrusionOk="0">
                <a:moveTo>
                  <a:pt x="6963" y="2732"/>
                </a:moveTo>
                <a:cubicBezTo>
                  <a:pt x="7137" y="2732"/>
                  <a:pt x="7285" y="2880"/>
                  <a:pt x="7285" y="3068"/>
                </a:cubicBezTo>
                <a:cubicBezTo>
                  <a:pt x="7285" y="3241"/>
                  <a:pt x="7137" y="3402"/>
                  <a:pt x="6963" y="3402"/>
                </a:cubicBezTo>
                <a:cubicBezTo>
                  <a:pt x="6776" y="3402"/>
                  <a:pt x="6628" y="3255"/>
                  <a:pt x="6628" y="3068"/>
                </a:cubicBezTo>
                <a:cubicBezTo>
                  <a:pt x="6628" y="2880"/>
                  <a:pt x="6776" y="2732"/>
                  <a:pt x="6963" y="2732"/>
                </a:cubicBezTo>
                <a:close/>
                <a:moveTo>
                  <a:pt x="6963" y="1809"/>
                </a:moveTo>
                <a:cubicBezTo>
                  <a:pt x="6253" y="1809"/>
                  <a:pt x="5691" y="2371"/>
                  <a:pt x="5691" y="3068"/>
                </a:cubicBezTo>
                <a:cubicBezTo>
                  <a:pt x="5691" y="3764"/>
                  <a:pt x="6253" y="4326"/>
                  <a:pt x="6963" y="4326"/>
                </a:cubicBezTo>
                <a:cubicBezTo>
                  <a:pt x="7660" y="4326"/>
                  <a:pt x="8222" y="3764"/>
                  <a:pt x="8222" y="3068"/>
                </a:cubicBezTo>
                <a:cubicBezTo>
                  <a:pt x="8222" y="2371"/>
                  <a:pt x="7660" y="1809"/>
                  <a:pt x="6963" y="1809"/>
                </a:cubicBezTo>
                <a:close/>
                <a:moveTo>
                  <a:pt x="11489" y="925"/>
                </a:moveTo>
                <a:lnTo>
                  <a:pt x="11489" y="5210"/>
                </a:lnTo>
                <a:lnTo>
                  <a:pt x="2423" y="5210"/>
                </a:lnTo>
                <a:lnTo>
                  <a:pt x="2423" y="925"/>
                </a:lnTo>
                <a:close/>
                <a:moveTo>
                  <a:pt x="1955" y="1"/>
                </a:moveTo>
                <a:cubicBezTo>
                  <a:pt x="1700" y="1"/>
                  <a:pt x="1486" y="202"/>
                  <a:pt x="1486" y="456"/>
                </a:cubicBezTo>
                <a:lnTo>
                  <a:pt x="1486" y="15976"/>
                </a:lnTo>
                <a:cubicBezTo>
                  <a:pt x="1486" y="16230"/>
                  <a:pt x="1700" y="16444"/>
                  <a:pt x="1955" y="16444"/>
                </a:cubicBezTo>
                <a:cubicBezTo>
                  <a:pt x="2209" y="16444"/>
                  <a:pt x="2423" y="16230"/>
                  <a:pt x="2423" y="15976"/>
                </a:cubicBezTo>
                <a:lnTo>
                  <a:pt x="2423" y="6134"/>
                </a:lnTo>
                <a:lnTo>
                  <a:pt x="11958" y="6134"/>
                </a:lnTo>
                <a:cubicBezTo>
                  <a:pt x="12212" y="6134"/>
                  <a:pt x="12427" y="5933"/>
                  <a:pt x="12427" y="5665"/>
                </a:cubicBezTo>
                <a:lnTo>
                  <a:pt x="12427" y="456"/>
                </a:lnTo>
                <a:cubicBezTo>
                  <a:pt x="12427" y="202"/>
                  <a:pt x="12212" y="1"/>
                  <a:pt x="11958" y="1"/>
                </a:cubicBezTo>
                <a:close/>
                <a:moveTo>
                  <a:pt x="14261" y="2224"/>
                </a:moveTo>
                <a:cubicBezTo>
                  <a:pt x="14007" y="2224"/>
                  <a:pt x="13793" y="2425"/>
                  <a:pt x="13793" y="2693"/>
                </a:cubicBezTo>
                <a:cubicBezTo>
                  <a:pt x="13793" y="2947"/>
                  <a:pt x="14007" y="3148"/>
                  <a:pt x="14261" y="3148"/>
                </a:cubicBezTo>
                <a:lnTo>
                  <a:pt x="16497" y="3148"/>
                </a:lnTo>
                <a:lnTo>
                  <a:pt x="16497" y="7433"/>
                </a:lnTo>
                <a:lnTo>
                  <a:pt x="6963" y="7433"/>
                </a:lnTo>
                <a:cubicBezTo>
                  <a:pt x="6696" y="7433"/>
                  <a:pt x="6494" y="7633"/>
                  <a:pt x="6494" y="7888"/>
                </a:cubicBezTo>
                <a:lnTo>
                  <a:pt x="6494" y="7915"/>
                </a:lnTo>
                <a:lnTo>
                  <a:pt x="6494" y="7928"/>
                </a:lnTo>
                <a:lnTo>
                  <a:pt x="6494" y="15976"/>
                </a:lnTo>
                <a:cubicBezTo>
                  <a:pt x="6494" y="16230"/>
                  <a:pt x="6696" y="16444"/>
                  <a:pt x="6963" y="16444"/>
                </a:cubicBezTo>
                <a:cubicBezTo>
                  <a:pt x="7217" y="16444"/>
                  <a:pt x="7419" y="16230"/>
                  <a:pt x="7419" y="15976"/>
                </a:cubicBezTo>
                <a:lnTo>
                  <a:pt x="7419" y="8356"/>
                </a:lnTo>
                <a:lnTo>
                  <a:pt x="16966" y="8356"/>
                </a:lnTo>
                <a:cubicBezTo>
                  <a:pt x="17221" y="8356"/>
                  <a:pt x="17435" y="8156"/>
                  <a:pt x="17435" y="7888"/>
                </a:cubicBezTo>
                <a:lnTo>
                  <a:pt x="17435" y="2693"/>
                </a:lnTo>
                <a:cubicBezTo>
                  <a:pt x="17435" y="2425"/>
                  <a:pt x="17221" y="2224"/>
                  <a:pt x="16966" y="2224"/>
                </a:cubicBezTo>
                <a:close/>
                <a:moveTo>
                  <a:pt x="468" y="17637"/>
                </a:moveTo>
                <a:cubicBezTo>
                  <a:pt x="215" y="17637"/>
                  <a:pt x="0" y="17837"/>
                  <a:pt x="0" y="18105"/>
                </a:cubicBezTo>
                <a:cubicBezTo>
                  <a:pt x="0" y="18360"/>
                  <a:pt x="215" y="18560"/>
                  <a:pt x="468" y="18560"/>
                </a:cubicBezTo>
                <a:lnTo>
                  <a:pt x="18452" y="18560"/>
                </a:lnTo>
                <a:cubicBezTo>
                  <a:pt x="18706" y="18560"/>
                  <a:pt x="18908" y="18360"/>
                  <a:pt x="18908" y="18105"/>
                </a:cubicBezTo>
                <a:cubicBezTo>
                  <a:pt x="18908" y="17837"/>
                  <a:pt x="18706" y="17637"/>
                  <a:pt x="18452" y="176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500815" y="3215245"/>
            <a:ext cx="313818" cy="281913"/>
          </a:xfrm>
          <a:custGeom>
            <a:avLst/>
            <a:gdLst/>
            <a:ahLst/>
            <a:cxnLst/>
            <a:rect l="l" t="t" r="r" b="b"/>
            <a:pathLst>
              <a:path w="22003" h="19766" extrusionOk="0">
                <a:moveTo>
                  <a:pt x="9388" y="2907"/>
                </a:moveTo>
                <a:lnTo>
                  <a:pt x="10540" y="3268"/>
                </a:lnTo>
                <a:lnTo>
                  <a:pt x="10540" y="5317"/>
                </a:lnTo>
                <a:lnTo>
                  <a:pt x="9388" y="4955"/>
                </a:lnTo>
                <a:lnTo>
                  <a:pt x="9388" y="2907"/>
                </a:lnTo>
                <a:close/>
                <a:moveTo>
                  <a:pt x="12615" y="2907"/>
                </a:moveTo>
                <a:lnTo>
                  <a:pt x="12615" y="4955"/>
                </a:lnTo>
                <a:lnTo>
                  <a:pt x="11463" y="5317"/>
                </a:lnTo>
                <a:lnTo>
                  <a:pt x="11463" y="3268"/>
                </a:lnTo>
                <a:lnTo>
                  <a:pt x="12615" y="2907"/>
                </a:lnTo>
                <a:close/>
                <a:moveTo>
                  <a:pt x="8935" y="1804"/>
                </a:moveTo>
                <a:cubicBezTo>
                  <a:pt x="8834" y="1804"/>
                  <a:pt x="8736" y="1837"/>
                  <a:pt x="8651" y="1902"/>
                </a:cubicBezTo>
                <a:cubicBezTo>
                  <a:pt x="8531" y="1982"/>
                  <a:pt x="8464" y="2116"/>
                  <a:pt x="8464" y="2277"/>
                </a:cubicBezTo>
                <a:lnTo>
                  <a:pt x="8464" y="5303"/>
                </a:lnTo>
                <a:cubicBezTo>
                  <a:pt x="8464" y="5505"/>
                  <a:pt x="8598" y="5678"/>
                  <a:pt x="8785" y="5746"/>
                </a:cubicBezTo>
                <a:lnTo>
                  <a:pt x="10861" y="6389"/>
                </a:lnTo>
                <a:cubicBezTo>
                  <a:pt x="10861" y="6389"/>
                  <a:pt x="10874" y="6389"/>
                  <a:pt x="10874" y="6401"/>
                </a:cubicBezTo>
                <a:cubicBezTo>
                  <a:pt x="10915" y="6401"/>
                  <a:pt x="10954" y="6415"/>
                  <a:pt x="10995" y="6415"/>
                </a:cubicBezTo>
                <a:cubicBezTo>
                  <a:pt x="11049" y="6415"/>
                  <a:pt x="11088" y="6401"/>
                  <a:pt x="11142" y="6389"/>
                </a:cubicBezTo>
                <a:lnTo>
                  <a:pt x="13218" y="5746"/>
                </a:lnTo>
                <a:cubicBezTo>
                  <a:pt x="13405" y="5678"/>
                  <a:pt x="13539" y="5505"/>
                  <a:pt x="13539" y="5303"/>
                </a:cubicBezTo>
                <a:lnTo>
                  <a:pt x="13539" y="2277"/>
                </a:lnTo>
                <a:cubicBezTo>
                  <a:pt x="13539" y="2116"/>
                  <a:pt x="13472" y="1982"/>
                  <a:pt x="13352" y="1902"/>
                </a:cubicBezTo>
                <a:cubicBezTo>
                  <a:pt x="13267" y="1837"/>
                  <a:pt x="13169" y="1804"/>
                  <a:pt x="13068" y="1804"/>
                </a:cubicBezTo>
                <a:cubicBezTo>
                  <a:pt x="13024" y="1804"/>
                  <a:pt x="12980" y="1810"/>
                  <a:pt x="12936" y="1822"/>
                </a:cubicBezTo>
                <a:lnTo>
                  <a:pt x="10995" y="2425"/>
                </a:lnTo>
                <a:lnTo>
                  <a:pt x="9067" y="1822"/>
                </a:lnTo>
                <a:cubicBezTo>
                  <a:pt x="9023" y="1810"/>
                  <a:pt x="8979" y="1804"/>
                  <a:pt x="8935" y="1804"/>
                </a:cubicBezTo>
                <a:close/>
                <a:moveTo>
                  <a:pt x="14489" y="925"/>
                </a:moveTo>
                <a:lnTo>
                  <a:pt x="14489" y="4473"/>
                </a:lnTo>
                <a:cubicBezTo>
                  <a:pt x="14489" y="6428"/>
                  <a:pt x="12897" y="8022"/>
                  <a:pt x="10942" y="8022"/>
                </a:cubicBezTo>
                <a:cubicBezTo>
                  <a:pt x="8987" y="8022"/>
                  <a:pt x="7406" y="6428"/>
                  <a:pt x="7406" y="4473"/>
                </a:cubicBezTo>
                <a:lnTo>
                  <a:pt x="7406" y="925"/>
                </a:lnTo>
                <a:close/>
                <a:moveTo>
                  <a:pt x="6937" y="1"/>
                </a:moveTo>
                <a:cubicBezTo>
                  <a:pt x="6683" y="1"/>
                  <a:pt x="6469" y="202"/>
                  <a:pt x="6469" y="456"/>
                </a:cubicBezTo>
                <a:lnTo>
                  <a:pt x="6469" y="4473"/>
                </a:lnTo>
                <a:cubicBezTo>
                  <a:pt x="6469" y="6937"/>
                  <a:pt x="8478" y="8946"/>
                  <a:pt x="10942" y="8946"/>
                </a:cubicBezTo>
                <a:cubicBezTo>
                  <a:pt x="13418" y="8946"/>
                  <a:pt x="15427" y="6937"/>
                  <a:pt x="15427" y="4473"/>
                </a:cubicBezTo>
                <a:lnTo>
                  <a:pt x="15427" y="456"/>
                </a:lnTo>
                <a:cubicBezTo>
                  <a:pt x="15427" y="202"/>
                  <a:pt x="15213" y="1"/>
                  <a:pt x="14959" y="1"/>
                </a:cubicBezTo>
                <a:close/>
                <a:moveTo>
                  <a:pt x="5773" y="8933"/>
                </a:moveTo>
                <a:lnTo>
                  <a:pt x="5773" y="10901"/>
                </a:lnTo>
                <a:lnTo>
                  <a:pt x="4112" y="10901"/>
                </a:lnTo>
                <a:lnTo>
                  <a:pt x="4112" y="8933"/>
                </a:lnTo>
                <a:close/>
                <a:moveTo>
                  <a:pt x="17891" y="8933"/>
                </a:moveTo>
                <a:lnTo>
                  <a:pt x="17891" y="10901"/>
                </a:lnTo>
                <a:lnTo>
                  <a:pt x="16230" y="10901"/>
                </a:lnTo>
                <a:lnTo>
                  <a:pt x="16230" y="8933"/>
                </a:lnTo>
                <a:close/>
                <a:moveTo>
                  <a:pt x="5773" y="11838"/>
                </a:moveTo>
                <a:lnTo>
                  <a:pt x="5773" y="13807"/>
                </a:lnTo>
                <a:lnTo>
                  <a:pt x="4112" y="13807"/>
                </a:lnTo>
                <a:lnTo>
                  <a:pt x="4112" y="11838"/>
                </a:lnTo>
                <a:close/>
                <a:moveTo>
                  <a:pt x="17891" y="11838"/>
                </a:moveTo>
                <a:lnTo>
                  <a:pt x="17891" y="13807"/>
                </a:lnTo>
                <a:lnTo>
                  <a:pt x="16230" y="13807"/>
                </a:lnTo>
                <a:lnTo>
                  <a:pt x="16230" y="11838"/>
                </a:lnTo>
                <a:close/>
                <a:moveTo>
                  <a:pt x="10995" y="13338"/>
                </a:moveTo>
                <a:cubicBezTo>
                  <a:pt x="10740" y="13338"/>
                  <a:pt x="10540" y="13539"/>
                  <a:pt x="10540" y="13793"/>
                </a:cubicBezTo>
                <a:lnTo>
                  <a:pt x="10540" y="14703"/>
                </a:lnTo>
                <a:cubicBezTo>
                  <a:pt x="10540" y="14958"/>
                  <a:pt x="10740" y="15173"/>
                  <a:pt x="10995" y="15173"/>
                </a:cubicBezTo>
                <a:cubicBezTo>
                  <a:pt x="11263" y="15173"/>
                  <a:pt x="11463" y="14958"/>
                  <a:pt x="11463" y="14703"/>
                </a:cubicBezTo>
                <a:lnTo>
                  <a:pt x="11463" y="13793"/>
                </a:lnTo>
                <a:cubicBezTo>
                  <a:pt x="11463" y="13539"/>
                  <a:pt x="11263" y="13338"/>
                  <a:pt x="10995" y="13338"/>
                </a:cubicBezTo>
                <a:close/>
                <a:moveTo>
                  <a:pt x="5773" y="14744"/>
                </a:moveTo>
                <a:lnTo>
                  <a:pt x="5773" y="16712"/>
                </a:lnTo>
                <a:lnTo>
                  <a:pt x="4112" y="16712"/>
                </a:lnTo>
                <a:lnTo>
                  <a:pt x="4112" y="14744"/>
                </a:lnTo>
                <a:close/>
                <a:moveTo>
                  <a:pt x="17891" y="14744"/>
                </a:moveTo>
                <a:lnTo>
                  <a:pt x="17891" y="16712"/>
                </a:lnTo>
                <a:lnTo>
                  <a:pt x="16230" y="16712"/>
                </a:lnTo>
                <a:lnTo>
                  <a:pt x="16230" y="14744"/>
                </a:lnTo>
                <a:close/>
                <a:moveTo>
                  <a:pt x="1327" y="5946"/>
                </a:moveTo>
                <a:cubicBezTo>
                  <a:pt x="1059" y="5946"/>
                  <a:pt x="858" y="6160"/>
                  <a:pt x="858" y="6415"/>
                </a:cubicBezTo>
                <a:lnTo>
                  <a:pt x="858" y="6428"/>
                </a:lnTo>
                <a:lnTo>
                  <a:pt x="858" y="17181"/>
                </a:lnTo>
                <a:cubicBezTo>
                  <a:pt x="858" y="17435"/>
                  <a:pt x="1059" y="17637"/>
                  <a:pt x="1327" y="17637"/>
                </a:cubicBezTo>
                <a:cubicBezTo>
                  <a:pt x="1581" y="17637"/>
                  <a:pt x="1795" y="17435"/>
                  <a:pt x="1795" y="17181"/>
                </a:cubicBezTo>
                <a:lnTo>
                  <a:pt x="1795" y="6883"/>
                </a:lnTo>
                <a:lnTo>
                  <a:pt x="5545" y="6883"/>
                </a:lnTo>
                <a:cubicBezTo>
                  <a:pt x="5800" y="6883"/>
                  <a:pt x="6014" y="6669"/>
                  <a:pt x="6014" y="6415"/>
                </a:cubicBezTo>
                <a:cubicBezTo>
                  <a:pt x="6014" y="6160"/>
                  <a:pt x="5800" y="5946"/>
                  <a:pt x="5545" y="5946"/>
                </a:cubicBezTo>
                <a:close/>
                <a:moveTo>
                  <a:pt x="3643" y="7995"/>
                </a:moveTo>
                <a:cubicBezTo>
                  <a:pt x="3389" y="7995"/>
                  <a:pt x="3175" y="8210"/>
                  <a:pt x="3175" y="8463"/>
                </a:cubicBezTo>
                <a:lnTo>
                  <a:pt x="3175" y="17181"/>
                </a:lnTo>
                <a:cubicBezTo>
                  <a:pt x="3175" y="17435"/>
                  <a:pt x="3389" y="17637"/>
                  <a:pt x="3643" y="17637"/>
                </a:cubicBezTo>
                <a:lnTo>
                  <a:pt x="6241" y="17637"/>
                </a:lnTo>
                <a:cubicBezTo>
                  <a:pt x="6496" y="17637"/>
                  <a:pt x="6710" y="17435"/>
                  <a:pt x="6710" y="17181"/>
                </a:cubicBezTo>
                <a:lnTo>
                  <a:pt x="6710" y="8463"/>
                </a:lnTo>
                <a:cubicBezTo>
                  <a:pt x="6710" y="8210"/>
                  <a:pt x="6496" y="7995"/>
                  <a:pt x="6241" y="7995"/>
                </a:cubicBezTo>
                <a:close/>
                <a:moveTo>
                  <a:pt x="8612" y="10365"/>
                </a:moveTo>
                <a:cubicBezTo>
                  <a:pt x="8357" y="10365"/>
                  <a:pt x="8142" y="10579"/>
                  <a:pt x="8142" y="10834"/>
                </a:cubicBezTo>
                <a:lnTo>
                  <a:pt x="8142" y="17181"/>
                </a:lnTo>
                <a:cubicBezTo>
                  <a:pt x="8142" y="17435"/>
                  <a:pt x="8357" y="17637"/>
                  <a:pt x="8612" y="17637"/>
                </a:cubicBezTo>
                <a:cubicBezTo>
                  <a:pt x="8865" y="17637"/>
                  <a:pt x="9080" y="17435"/>
                  <a:pt x="9080" y="17181"/>
                </a:cubicBezTo>
                <a:lnTo>
                  <a:pt x="9080" y="11302"/>
                </a:lnTo>
                <a:lnTo>
                  <a:pt x="12923" y="11302"/>
                </a:lnTo>
                <a:lnTo>
                  <a:pt x="12923" y="17181"/>
                </a:lnTo>
                <a:cubicBezTo>
                  <a:pt x="12923" y="17435"/>
                  <a:pt x="13138" y="17637"/>
                  <a:pt x="13391" y="17637"/>
                </a:cubicBezTo>
                <a:cubicBezTo>
                  <a:pt x="13646" y="17637"/>
                  <a:pt x="13861" y="17435"/>
                  <a:pt x="13861" y="17181"/>
                </a:cubicBezTo>
                <a:lnTo>
                  <a:pt x="13861" y="10834"/>
                </a:lnTo>
                <a:cubicBezTo>
                  <a:pt x="13861" y="10579"/>
                  <a:pt x="13646" y="10365"/>
                  <a:pt x="13391" y="10365"/>
                </a:cubicBezTo>
                <a:cubicBezTo>
                  <a:pt x="13365" y="10365"/>
                  <a:pt x="13338" y="10365"/>
                  <a:pt x="13311" y="10379"/>
                </a:cubicBezTo>
                <a:cubicBezTo>
                  <a:pt x="13284" y="10365"/>
                  <a:pt x="13258" y="10365"/>
                  <a:pt x="13231" y="10365"/>
                </a:cubicBezTo>
                <a:lnTo>
                  <a:pt x="8758" y="10365"/>
                </a:lnTo>
                <a:cubicBezTo>
                  <a:pt x="8732" y="10365"/>
                  <a:pt x="8705" y="10365"/>
                  <a:pt x="8692" y="10379"/>
                </a:cubicBezTo>
                <a:cubicBezTo>
                  <a:pt x="8665" y="10365"/>
                  <a:pt x="8638" y="10365"/>
                  <a:pt x="8612" y="10365"/>
                </a:cubicBezTo>
                <a:close/>
                <a:moveTo>
                  <a:pt x="15762" y="7995"/>
                </a:moveTo>
                <a:cubicBezTo>
                  <a:pt x="15507" y="7995"/>
                  <a:pt x="15293" y="8210"/>
                  <a:pt x="15293" y="8463"/>
                </a:cubicBezTo>
                <a:lnTo>
                  <a:pt x="15293" y="17181"/>
                </a:lnTo>
                <a:cubicBezTo>
                  <a:pt x="15293" y="17435"/>
                  <a:pt x="15507" y="17637"/>
                  <a:pt x="15762" y="17637"/>
                </a:cubicBezTo>
                <a:lnTo>
                  <a:pt x="18360" y="17637"/>
                </a:lnTo>
                <a:cubicBezTo>
                  <a:pt x="18614" y="17637"/>
                  <a:pt x="18815" y="17435"/>
                  <a:pt x="18815" y="17181"/>
                </a:cubicBezTo>
                <a:lnTo>
                  <a:pt x="18815" y="8463"/>
                </a:lnTo>
                <a:cubicBezTo>
                  <a:pt x="18815" y="8210"/>
                  <a:pt x="18614" y="7995"/>
                  <a:pt x="18360" y="7995"/>
                </a:cubicBezTo>
                <a:close/>
                <a:moveTo>
                  <a:pt x="16458" y="5946"/>
                </a:moveTo>
                <a:cubicBezTo>
                  <a:pt x="16191" y="5946"/>
                  <a:pt x="15989" y="6160"/>
                  <a:pt x="15989" y="6415"/>
                </a:cubicBezTo>
                <a:cubicBezTo>
                  <a:pt x="15989" y="6669"/>
                  <a:pt x="16191" y="6883"/>
                  <a:pt x="16458" y="6883"/>
                </a:cubicBezTo>
                <a:lnTo>
                  <a:pt x="20208" y="6883"/>
                </a:lnTo>
                <a:lnTo>
                  <a:pt x="20208" y="17181"/>
                </a:lnTo>
                <a:cubicBezTo>
                  <a:pt x="20208" y="17435"/>
                  <a:pt x="20422" y="17637"/>
                  <a:pt x="20676" y="17637"/>
                </a:cubicBezTo>
                <a:cubicBezTo>
                  <a:pt x="20931" y="17637"/>
                  <a:pt x="21145" y="17435"/>
                  <a:pt x="21145" y="17181"/>
                </a:cubicBezTo>
                <a:lnTo>
                  <a:pt x="21145" y="6428"/>
                </a:lnTo>
                <a:lnTo>
                  <a:pt x="21145" y="6415"/>
                </a:lnTo>
                <a:cubicBezTo>
                  <a:pt x="21145" y="6160"/>
                  <a:pt x="20931" y="5946"/>
                  <a:pt x="20676" y="5946"/>
                </a:cubicBezTo>
                <a:close/>
                <a:moveTo>
                  <a:pt x="470" y="18828"/>
                </a:moveTo>
                <a:cubicBezTo>
                  <a:pt x="215" y="18828"/>
                  <a:pt x="1" y="19042"/>
                  <a:pt x="1" y="19297"/>
                </a:cubicBezTo>
                <a:cubicBezTo>
                  <a:pt x="1" y="19551"/>
                  <a:pt x="215" y="19765"/>
                  <a:pt x="470" y="19765"/>
                </a:cubicBezTo>
                <a:lnTo>
                  <a:pt x="21533" y="19765"/>
                </a:lnTo>
                <a:cubicBezTo>
                  <a:pt x="21788" y="19765"/>
                  <a:pt x="22002" y="19551"/>
                  <a:pt x="22002" y="19297"/>
                </a:cubicBezTo>
                <a:cubicBezTo>
                  <a:pt x="22002" y="19042"/>
                  <a:pt x="21788" y="18828"/>
                  <a:pt x="21533" y="188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7052205" y="1420233"/>
            <a:ext cx="293936" cy="272171"/>
          </a:xfrm>
          <a:custGeom>
            <a:avLst/>
            <a:gdLst/>
            <a:ahLst/>
            <a:cxnLst/>
            <a:rect l="l" t="t" r="r" b="b"/>
            <a:pathLst>
              <a:path w="20609" h="19083" extrusionOk="0">
                <a:moveTo>
                  <a:pt x="469" y="8356"/>
                </a:moveTo>
                <a:cubicBezTo>
                  <a:pt x="215" y="8356"/>
                  <a:pt x="1" y="8571"/>
                  <a:pt x="1" y="8826"/>
                </a:cubicBezTo>
                <a:cubicBezTo>
                  <a:pt x="1" y="9079"/>
                  <a:pt x="215" y="9294"/>
                  <a:pt x="469" y="9294"/>
                </a:cubicBezTo>
                <a:lnTo>
                  <a:pt x="4018" y="9294"/>
                </a:lnTo>
                <a:cubicBezTo>
                  <a:pt x="4286" y="9294"/>
                  <a:pt x="4486" y="9079"/>
                  <a:pt x="4486" y="8826"/>
                </a:cubicBezTo>
                <a:cubicBezTo>
                  <a:pt x="4486" y="8571"/>
                  <a:pt x="4286" y="8356"/>
                  <a:pt x="4018" y="8356"/>
                </a:cubicBezTo>
                <a:close/>
                <a:moveTo>
                  <a:pt x="16591" y="8356"/>
                </a:moveTo>
                <a:cubicBezTo>
                  <a:pt x="16323" y="8356"/>
                  <a:pt x="16123" y="8571"/>
                  <a:pt x="16123" y="8826"/>
                </a:cubicBezTo>
                <a:cubicBezTo>
                  <a:pt x="16123" y="9079"/>
                  <a:pt x="16323" y="9294"/>
                  <a:pt x="16591" y="9294"/>
                </a:cubicBezTo>
                <a:lnTo>
                  <a:pt x="20140" y="9294"/>
                </a:lnTo>
                <a:cubicBezTo>
                  <a:pt x="20394" y="9294"/>
                  <a:pt x="20608" y="9079"/>
                  <a:pt x="20608" y="8826"/>
                </a:cubicBezTo>
                <a:cubicBezTo>
                  <a:pt x="20608" y="8571"/>
                  <a:pt x="20394" y="8356"/>
                  <a:pt x="20140" y="8356"/>
                </a:cubicBezTo>
                <a:close/>
                <a:moveTo>
                  <a:pt x="1968" y="10204"/>
                </a:moveTo>
                <a:cubicBezTo>
                  <a:pt x="1715" y="10204"/>
                  <a:pt x="1500" y="10419"/>
                  <a:pt x="1500" y="10673"/>
                </a:cubicBezTo>
                <a:cubicBezTo>
                  <a:pt x="1500" y="10927"/>
                  <a:pt x="1715" y="11142"/>
                  <a:pt x="1968" y="11142"/>
                </a:cubicBezTo>
                <a:lnTo>
                  <a:pt x="4768" y="11142"/>
                </a:lnTo>
                <a:cubicBezTo>
                  <a:pt x="5022" y="11142"/>
                  <a:pt x="5223" y="10927"/>
                  <a:pt x="5223" y="10673"/>
                </a:cubicBezTo>
                <a:cubicBezTo>
                  <a:pt x="5223" y="10419"/>
                  <a:pt x="5022" y="10204"/>
                  <a:pt x="4768" y="10204"/>
                </a:cubicBezTo>
                <a:close/>
                <a:moveTo>
                  <a:pt x="15841" y="10204"/>
                </a:moveTo>
                <a:cubicBezTo>
                  <a:pt x="15587" y="10204"/>
                  <a:pt x="15386" y="10419"/>
                  <a:pt x="15386" y="10673"/>
                </a:cubicBezTo>
                <a:cubicBezTo>
                  <a:pt x="15386" y="10927"/>
                  <a:pt x="15587" y="11142"/>
                  <a:pt x="15841" y="11142"/>
                </a:cubicBezTo>
                <a:lnTo>
                  <a:pt x="18640" y="11142"/>
                </a:lnTo>
                <a:cubicBezTo>
                  <a:pt x="18894" y="11142"/>
                  <a:pt x="19108" y="10927"/>
                  <a:pt x="19108" y="10673"/>
                </a:cubicBezTo>
                <a:cubicBezTo>
                  <a:pt x="19108" y="10419"/>
                  <a:pt x="18894" y="10204"/>
                  <a:pt x="18640" y="10204"/>
                </a:cubicBezTo>
                <a:close/>
                <a:moveTo>
                  <a:pt x="10297" y="1982"/>
                </a:moveTo>
                <a:lnTo>
                  <a:pt x="11556" y="5839"/>
                </a:lnTo>
                <a:cubicBezTo>
                  <a:pt x="11610" y="6040"/>
                  <a:pt x="11797" y="6160"/>
                  <a:pt x="11999" y="6160"/>
                </a:cubicBezTo>
                <a:lnTo>
                  <a:pt x="16055" y="6160"/>
                </a:lnTo>
                <a:lnTo>
                  <a:pt x="12761" y="8544"/>
                </a:lnTo>
                <a:cubicBezTo>
                  <a:pt x="12601" y="8651"/>
                  <a:pt x="12534" y="8865"/>
                  <a:pt x="12601" y="9067"/>
                </a:cubicBezTo>
                <a:lnTo>
                  <a:pt x="13859" y="12923"/>
                </a:lnTo>
                <a:lnTo>
                  <a:pt x="13859" y="12923"/>
                </a:lnTo>
                <a:lnTo>
                  <a:pt x="10579" y="10526"/>
                </a:lnTo>
                <a:cubicBezTo>
                  <a:pt x="10499" y="10466"/>
                  <a:pt x="10402" y="10436"/>
                  <a:pt x="10304" y="10436"/>
                </a:cubicBezTo>
                <a:cubicBezTo>
                  <a:pt x="10207" y="10436"/>
                  <a:pt x="10110" y="10466"/>
                  <a:pt x="10030" y="10526"/>
                </a:cubicBezTo>
                <a:lnTo>
                  <a:pt x="6749" y="12923"/>
                </a:lnTo>
                <a:lnTo>
                  <a:pt x="8008" y="9067"/>
                </a:lnTo>
                <a:cubicBezTo>
                  <a:pt x="8075" y="8865"/>
                  <a:pt x="8008" y="8651"/>
                  <a:pt x="7847" y="8544"/>
                </a:cubicBezTo>
                <a:lnTo>
                  <a:pt x="4553" y="6160"/>
                </a:lnTo>
                <a:lnTo>
                  <a:pt x="8610" y="6160"/>
                </a:lnTo>
                <a:cubicBezTo>
                  <a:pt x="8812" y="6160"/>
                  <a:pt x="8999" y="6040"/>
                  <a:pt x="9053" y="5839"/>
                </a:cubicBezTo>
                <a:lnTo>
                  <a:pt x="10297" y="1982"/>
                </a:lnTo>
                <a:close/>
                <a:moveTo>
                  <a:pt x="3093" y="12052"/>
                </a:moveTo>
                <a:cubicBezTo>
                  <a:pt x="2839" y="12052"/>
                  <a:pt x="2625" y="12254"/>
                  <a:pt x="2625" y="12521"/>
                </a:cubicBezTo>
                <a:cubicBezTo>
                  <a:pt x="2625" y="12775"/>
                  <a:pt x="2839" y="12989"/>
                  <a:pt x="3093" y="12989"/>
                </a:cubicBezTo>
                <a:lnTo>
                  <a:pt x="4018" y="12989"/>
                </a:lnTo>
                <a:cubicBezTo>
                  <a:pt x="4286" y="12989"/>
                  <a:pt x="4486" y="12775"/>
                  <a:pt x="4486" y="12521"/>
                </a:cubicBezTo>
                <a:cubicBezTo>
                  <a:pt x="4486" y="12254"/>
                  <a:pt x="4286" y="12052"/>
                  <a:pt x="4018" y="12052"/>
                </a:cubicBezTo>
                <a:close/>
                <a:moveTo>
                  <a:pt x="16591" y="12052"/>
                </a:moveTo>
                <a:cubicBezTo>
                  <a:pt x="16323" y="12052"/>
                  <a:pt x="16123" y="12254"/>
                  <a:pt x="16123" y="12521"/>
                </a:cubicBezTo>
                <a:cubicBezTo>
                  <a:pt x="16123" y="12775"/>
                  <a:pt x="16323" y="12989"/>
                  <a:pt x="16591" y="12989"/>
                </a:cubicBezTo>
                <a:lnTo>
                  <a:pt x="17515" y="12989"/>
                </a:lnTo>
                <a:cubicBezTo>
                  <a:pt x="17769" y="12989"/>
                  <a:pt x="17984" y="12775"/>
                  <a:pt x="17984" y="12521"/>
                </a:cubicBezTo>
                <a:cubicBezTo>
                  <a:pt x="17984" y="12254"/>
                  <a:pt x="17769" y="12052"/>
                  <a:pt x="17515" y="12052"/>
                </a:cubicBezTo>
                <a:close/>
                <a:moveTo>
                  <a:pt x="10297" y="1"/>
                </a:moveTo>
                <a:cubicBezTo>
                  <a:pt x="10097" y="1"/>
                  <a:pt x="9922" y="122"/>
                  <a:pt x="9856" y="322"/>
                </a:cubicBezTo>
                <a:lnTo>
                  <a:pt x="8276" y="5237"/>
                </a:lnTo>
                <a:lnTo>
                  <a:pt x="3107" y="5223"/>
                </a:lnTo>
                <a:cubicBezTo>
                  <a:pt x="2906" y="5223"/>
                  <a:pt x="2732" y="5357"/>
                  <a:pt x="2665" y="5544"/>
                </a:cubicBezTo>
                <a:cubicBezTo>
                  <a:pt x="2598" y="5732"/>
                  <a:pt x="2679" y="5946"/>
                  <a:pt x="2839" y="6067"/>
                </a:cubicBezTo>
                <a:lnTo>
                  <a:pt x="7017" y="9093"/>
                </a:lnTo>
                <a:lnTo>
                  <a:pt x="5410" y="13994"/>
                </a:lnTo>
                <a:cubicBezTo>
                  <a:pt x="5357" y="14195"/>
                  <a:pt x="5423" y="14409"/>
                  <a:pt x="5584" y="14516"/>
                </a:cubicBezTo>
                <a:cubicBezTo>
                  <a:pt x="5664" y="14577"/>
                  <a:pt x="5762" y="14607"/>
                  <a:pt x="5859" y="14607"/>
                </a:cubicBezTo>
                <a:cubicBezTo>
                  <a:pt x="5956" y="14607"/>
                  <a:pt x="6053" y="14577"/>
                  <a:pt x="6133" y="14516"/>
                </a:cubicBezTo>
                <a:lnTo>
                  <a:pt x="10297" y="11477"/>
                </a:lnTo>
                <a:lnTo>
                  <a:pt x="14475" y="14516"/>
                </a:lnTo>
                <a:cubicBezTo>
                  <a:pt x="14556" y="14583"/>
                  <a:pt x="14650" y="14610"/>
                  <a:pt x="14743" y="14610"/>
                </a:cubicBezTo>
                <a:cubicBezTo>
                  <a:pt x="14850" y="14610"/>
                  <a:pt x="14944" y="14583"/>
                  <a:pt x="15025" y="14516"/>
                </a:cubicBezTo>
                <a:cubicBezTo>
                  <a:pt x="15186" y="14409"/>
                  <a:pt x="15252" y="14195"/>
                  <a:pt x="15198" y="13994"/>
                </a:cubicBezTo>
                <a:lnTo>
                  <a:pt x="13591" y="9093"/>
                </a:lnTo>
                <a:lnTo>
                  <a:pt x="17769" y="6067"/>
                </a:lnTo>
                <a:cubicBezTo>
                  <a:pt x="17930" y="5946"/>
                  <a:pt x="17998" y="5732"/>
                  <a:pt x="17944" y="5544"/>
                </a:cubicBezTo>
                <a:cubicBezTo>
                  <a:pt x="17876" y="5357"/>
                  <a:pt x="17703" y="5223"/>
                  <a:pt x="17502" y="5223"/>
                </a:cubicBezTo>
                <a:lnTo>
                  <a:pt x="12333" y="5237"/>
                </a:lnTo>
                <a:lnTo>
                  <a:pt x="10753" y="322"/>
                </a:lnTo>
                <a:cubicBezTo>
                  <a:pt x="10686" y="122"/>
                  <a:pt x="10512" y="1"/>
                  <a:pt x="10297" y="1"/>
                </a:cubicBezTo>
                <a:close/>
                <a:moveTo>
                  <a:pt x="10285" y="14503"/>
                </a:moveTo>
                <a:cubicBezTo>
                  <a:pt x="9440" y="14516"/>
                  <a:pt x="8530" y="14878"/>
                  <a:pt x="7566" y="15266"/>
                </a:cubicBezTo>
                <a:cubicBezTo>
                  <a:pt x="6483" y="15693"/>
                  <a:pt x="5596" y="16011"/>
                  <a:pt x="4872" y="16011"/>
                </a:cubicBezTo>
                <a:cubicBezTo>
                  <a:pt x="4325" y="16011"/>
                  <a:pt x="3870" y="15829"/>
                  <a:pt x="3495" y="15373"/>
                </a:cubicBezTo>
                <a:cubicBezTo>
                  <a:pt x="3397" y="15260"/>
                  <a:pt x="3265" y="15202"/>
                  <a:pt x="3132" y="15202"/>
                </a:cubicBezTo>
                <a:cubicBezTo>
                  <a:pt x="3029" y="15202"/>
                  <a:pt x="2927" y="15237"/>
                  <a:pt x="2839" y="15307"/>
                </a:cubicBezTo>
                <a:cubicBezTo>
                  <a:pt x="2638" y="15467"/>
                  <a:pt x="2611" y="15762"/>
                  <a:pt x="2772" y="15962"/>
                </a:cubicBezTo>
                <a:cubicBezTo>
                  <a:pt x="3311" y="16618"/>
                  <a:pt x="4025" y="16946"/>
                  <a:pt x="4894" y="16946"/>
                </a:cubicBezTo>
                <a:cubicBezTo>
                  <a:pt x="5019" y="16946"/>
                  <a:pt x="5146" y="16940"/>
                  <a:pt x="5276" y="16926"/>
                </a:cubicBezTo>
                <a:cubicBezTo>
                  <a:pt x="6133" y="16833"/>
                  <a:pt x="7044" y="16471"/>
                  <a:pt x="7901" y="16123"/>
                </a:cubicBezTo>
                <a:cubicBezTo>
                  <a:pt x="8785" y="15775"/>
                  <a:pt x="9628" y="15440"/>
                  <a:pt x="10297" y="15440"/>
                </a:cubicBezTo>
                <a:cubicBezTo>
                  <a:pt x="10954" y="15440"/>
                  <a:pt x="11797" y="15775"/>
                  <a:pt x="12681" y="16123"/>
                </a:cubicBezTo>
                <a:cubicBezTo>
                  <a:pt x="13552" y="16471"/>
                  <a:pt x="14448" y="16833"/>
                  <a:pt x="15305" y="16926"/>
                </a:cubicBezTo>
                <a:cubicBezTo>
                  <a:pt x="15439" y="16940"/>
                  <a:pt x="15573" y="16940"/>
                  <a:pt x="15694" y="16940"/>
                </a:cubicBezTo>
                <a:cubicBezTo>
                  <a:pt x="16564" y="16940"/>
                  <a:pt x="17274" y="16619"/>
                  <a:pt x="17810" y="15962"/>
                </a:cubicBezTo>
                <a:cubicBezTo>
                  <a:pt x="17984" y="15762"/>
                  <a:pt x="17944" y="15467"/>
                  <a:pt x="17743" y="15307"/>
                </a:cubicBezTo>
                <a:cubicBezTo>
                  <a:pt x="17661" y="15237"/>
                  <a:pt x="17559" y="15202"/>
                  <a:pt x="17455" y="15202"/>
                </a:cubicBezTo>
                <a:cubicBezTo>
                  <a:pt x="17321" y="15202"/>
                  <a:pt x="17185" y="15260"/>
                  <a:pt x="17087" y="15373"/>
                </a:cubicBezTo>
                <a:cubicBezTo>
                  <a:pt x="16718" y="15829"/>
                  <a:pt x="16264" y="16011"/>
                  <a:pt x="15716" y="16011"/>
                </a:cubicBezTo>
                <a:cubicBezTo>
                  <a:pt x="14993" y="16011"/>
                  <a:pt x="14104" y="15693"/>
                  <a:pt x="13029" y="15266"/>
                </a:cubicBezTo>
                <a:cubicBezTo>
                  <a:pt x="12052" y="14878"/>
                  <a:pt x="11142" y="14516"/>
                  <a:pt x="10297" y="14503"/>
                </a:cubicBezTo>
                <a:close/>
                <a:moveTo>
                  <a:pt x="10285" y="16646"/>
                </a:moveTo>
                <a:cubicBezTo>
                  <a:pt x="9440" y="16646"/>
                  <a:pt x="8530" y="17007"/>
                  <a:pt x="7566" y="17395"/>
                </a:cubicBezTo>
                <a:cubicBezTo>
                  <a:pt x="6485" y="17829"/>
                  <a:pt x="5599" y="18150"/>
                  <a:pt x="4876" y="18150"/>
                </a:cubicBezTo>
                <a:cubicBezTo>
                  <a:pt x="4327" y="18150"/>
                  <a:pt x="3871" y="17965"/>
                  <a:pt x="3495" y="17503"/>
                </a:cubicBezTo>
                <a:cubicBezTo>
                  <a:pt x="3397" y="17397"/>
                  <a:pt x="3265" y="17338"/>
                  <a:pt x="3132" y="17338"/>
                </a:cubicBezTo>
                <a:cubicBezTo>
                  <a:pt x="3029" y="17338"/>
                  <a:pt x="2927" y="17373"/>
                  <a:pt x="2839" y="17449"/>
                </a:cubicBezTo>
                <a:cubicBezTo>
                  <a:pt x="2638" y="17610"/>
                  <a:pt x="2611" y="17904"/>
                  <a:pt x="2772" y="18105"/>
                </a:cubicBezTo>
                <a:cubicBezTo>
                  <a:pt x="3308" y="18747"/>
                  <a:pt x="4018" y="19083"/>
                  <a:pt x="4888" y="19083"/>
                </a:cubicBezTo>
                <a:cubicBezTo>
                  <a:pt x="5009" y="19083"/>
                  <a:pt x="5143" y="19069"/>
                  <a:pt x="5276" y="19056"/>
                </a:cubicBezTo>
                <a:cubicBezTo>
                  <a:pt x="6133" y="18976"/>
                  <a:pt x="7044" y="18613"/>
                  <a:pt x="7901" y="18265"/>
                </a:cubicBezTo>
                <a:cubicBezTo>
                  <a:pt x="8785" y="17917"/>
                  <a:pt x="9628" y="17583"/>
                  <a:pt x="10297" y="17569"/>
                </a:cubicBezTo>
                <a:cubicBezTo>
                  <a:pt x="10954" y="17583"/>
                  <a:pt x="11797" y="17917"/>
                  <a:pt x="12681" y="18265"/>
                </a:cubicBezTo>
                <a:cubicBezTo>
                  <a:pt x="13552" y="18613"/>
                  <a:pt x="14448" y="18976"/>
                  <a:pt x="15305" y="19056"/>
                </a:cubicBezTo>
                <a:cubicBezTo>
                  <a:pt x="15448" y="19072"/>
                  <a:pt x="15587" y="19080"/>
                  <a:pt x="15722" y="19080"/>
                </a:cubicBezTo>
                <a:cubicBezTo>
                  <a:pt x="16579" y="19080"/>
                  <a:pt x="17289" y="18752"/>
                  <a:pt x="17810" y="18105"/>
                </a:cubicBezTo>
                <a:cubicBezTo>
                  <a:pt x="17984" y="17904"/>
                  <a:pt x="17944" y="17610"/>
                  <a:pt x="17743" y="17449"/>
                </a:cubicBezTo>
                <a:cubicBezTo>
                  <a:pt x="17661" y="17373"/>
                  <a:pt x="17559" y="17338"/>
                  <a:pt x="17455" y="17338"/>
                </a:cubicBezTo>
                <a:cubicBezTo>
                  <a:pt x="17321" y="17338"/>
                  <a:pt x="17185" y="17397"/>
                  <a:pt x="17087" y="17503"/>
                </a:cubicBezTo>
                <a:cubicBezTo>
                  <a:pt x="16717" y="17965"/>
                  <a:pt x="16262" y="18150"/>
                  <a:pt x="15713" y="18150"/>
                </a:cubicBezTo>
                <a:cubicBezTo>
                  <a:pt x="14990" y="18150"/>
                  <a:pt x="14102" y="17829"/>
                  <a:pt x="13029" y="17395"/>
                </a:cubicBezTo>
                <a:cubicBezTo>
                  <a:pt x="12052" y="17007"/>
                  <a:pt x="11142" y="16646"/>
                  <a:pt x="10297" y="166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1839472" y="1418001"/>
            <a:ext cx="233006" cy="276635"/>
          </a:xfrm>
          <a:custGeom>
            <a:avLst/>
            <a:gdLst/>
            <a:ahLst/>
            <a:cxnLst/>
            <a:rect l="l" t="t" r="r" b="b"/>
            <a:pathLst>
              <a:path w="16337" h="19396" extrusionOk="0">
                <a:moveTo>
                  <a:pt x="4874" y="1023"/>
                </a:moveTo>
                <a:lnTo>
                  <a:pt x="6897" y="1479"/>
                </a:lnTo>
                <a:lnTo>
                  <a:pt x="6763" y="2135"/>
                </a:lnTo>
                <a:cubicBezTo>
                  <a:pt x="6749" y="2148"/>
                  <a:pt x="6749" y="2162"/>
                  <a:pt x="6749" y="2175"/>
                </a:cubicBezTo>
                <a:lnTo>
                  <a:pt x="6013" y="5483"/>
                </a:lnTo>
                <a:lnTo>
                  <a:pt x="3991" y="5028"/>
                </a:lnTo>
                <a:lnTo>
                  <a:pt x="4874" y="1023"/>
                </a:lnTo>
                <a:close/>
                <a:moveTo>
                  <a:pt x="3790" y="5938"/>
                </a:moveTo>
                <a:lnTo>
                  <a:pt x="5812" y="6394"/>
                </a:lnTo>
                <a:lnTo>
                  <a:pt x="5517" y="7745"/>
                </a:lnTo>
                <a:lnTo>
                  <a:pt x="3482" y="7290"/>
                </a:lnTo>
                <a:lnTo>
                  <a:pt x="3790" y="5938"/>
                </a:lnTo>
                <a:close/>
                <a:moveTo>
                  <a:pt x="8168" y="2657"/>
                </a:moveTo>
                <a:cubicBezTo>
                  <a:pt x="11623" y="2657"/>
                  <a:pt x="14462" y="5335"/>
                  <a:pt x="14703" y="8736"/>
                </a:cubicBezTo>
                <a:lnTo>
                  <a:pt x="13203" y="8736"/>
                </a:lnTo>
                <a:cubicBezTo>
                  <a:pt x="12976" y="6165"/>
                  <a:pt x="10807" y="4144"/>
                  <a:pt x="8168" y="4144"/>
                </a:cubicBezTo>
                <a:cubicBezTo>
                  <a:pt x="7861" y="4144"/>
                  <a:pt x="7552" y="4171"/>
                  <a:pt x="7245" y="4224"/>
                </a:cubicBezTo>
                <a:lnTo>
                  <a:pt x="7593" y="2684"/>
                </a:lnTo>
                <a:cubicBezTo>
                  <a:pt x="7781" y="2671"/>
                  <a:pt x="7981" y="2657"/>
                  <a:pt x="8168" y="2657"/>
                </a:cubicBezTo>
                <a:close/>
                <a:moveTo>
                  <a:pt x="14703" y="9661"/>
                </a:moveTo>
                <a:cubicBezTo>
                  <a:pt x="14462" y="13062"/>
                  <a:pt x="11623" y="15740"/>
                  <a:pt x="8168" y="15740"/>
                </a:cubicBezTo>
                <a:cubicBezTo>
                  <a:pt x="5946" y="15740"/>
                  <a:pt x="3924" y="14642"/>
                  <a:pt x="2719" y="12821"/>
                </a:cubicBezTo>
                <a:lnTo>
                  <a:pt x="4647" y="12821"/>
                </a:lnTo>
                <a:cubicBezTo>
                  <a:pt x="5597" y="13744"/>
                  <a:pt x="6843" y="14253"/>
                  <a:pt x="8168" y="14253"/>
                </a:cubicBezTo>
                <a:cubicBezTo>
                  <a:pt x="10807" y="14253"/>
                  <a:pt x="12976" y="12232"/>
                  <a:pt x="13203" y="9661"/>
                </a:cubicBezTo>
                <a:close/>
                <a:moveTo>
                  <a:pt x="9213" y="16677"/>
                </a:moveTo>
                <a:lnTo>
                  <a:pt x="9213" y="18472"/>
                </a:lnTo>
                <a:lnTo>
                  <a:pt x="7138" y="18472"/>
                </a:lnTo>
                <a:lnTo>
                  <a:pt x="7138" y="16677"/>
                </a:lnTo>
                <a:close/>
                <a:moveTo>
                  <a:pt x="4504" y="0"/>
                </a:moveTo>
                <a:cubicBezTo>
                  <a:pt x="4423" y="0"/>
                  <a:pt x="4345" y="27"/>
                  <a:pt x="4272" y="73"/>
                </a:cubicBezTo>
                <a:cubicBezTo>
                  <a:pt x="4165" y="140"/>
                  <a:pt x="4098" y="247"/>
                  <a:pt x="4071" y="368"/>
                </a:cubicBezTo>
                <a:lnTo>
                  <a:pt x="3080" y="4826"/>
                </a:lnTo>
                <a:lnTo>
                  <a:pt x="2678" y="4733"/>
                </a:lnTo>
                <a:cubicBezTo>
                  <a:pt x="2645" y="4726"/>
                  <a:pt x="2612" y="4723"/>
                  <a:pt x="2580" y="4723"/>
                </a:cubicBezTo>
                <a:cubicBezTo>
                  <a:pt x="2365" y="4723"/>
                  <a:pt x="2176" y="4872"/>
                  <a:pt x="2130" y="5081"/>
                </a:cubicBezTo>
                <a:cubicBezTo>
                  <a:pt x="2062" y="5335"/>
                  <a:pt x="2223" y="5590"/>
                  <a:pt x="2478" y="5644"/>
                </a:cubicBezTo>
                <a:lnTo>
                  <a:pt x="2880" y="5737"/>
                </a:lnTo>
                <a:lnTo>
                  <a:pt x="2585" y="7090"/>
                </a:lnTo>
                <a:lnTo>
                  <a:pt x="2169" y="6996"/>
                </a:lnTo>
                <a:cubicBezTo>
                  <a:pt x="2134" y="6988"/>
                  <a:pt x="2100" y="6985"/>
                  <a:pt x="2066" y="6985"/>
                </a:cubicBezTo>
                <a:cubicBezTo>
                  <a:pt x="1853" y="6985"/>
                  <a:pt x="1667" y="7125"/>
                  <a:pt x="1621" y="7344"/>
                </a:cubicBezTo>
                <a:cubicBezTo>
                  <a:pt x="1553" y="7599"/>
                  <a:pt x="1714" y="7840"/>
                  <a:pt x="1969" y="7906"/>
                </a:cubicBezTo>
                <a:lnTo>
                  <a:pt x="2826" y="8094"/>
                </a:lnTo>
                <a:lnTo>
                  <a:pt x="5772" y="8763"/>
                </a:lnTo>
                <a:lnTo>
                  <a:pt x="6629" y="8951"/>
                </a:lnTo>
                <a:cubicBezTo>
                  <a:pt x="6668" y="8961"/>
                  <a:pt x="6708" y="8966"/>
                  <a:pt x="6746" y="8966"/>
                </a:cubicBezTo>
                <a:cubicBezTo>
                  <a:pt x="6957" y="8966"/>
                  <a:pt x="7146" y="8818"/>
                  <a:pt x="7191" y="8602"/>
                </a:cubicBezTo>
                <a:cubicBezTo>
                  <a:pt x="7245" y="8349"/>
                  <a:pt x="7084" y="8107"/>
                  <a:pt x="6843" y="8040"/>
                </a:cubicBezTo>
                <a:lnTo>
                  <a:pt x="6428" y="7960"/>
                </a:lnTo>
                <a:lnTo>
                  <a:pt x="6722" y="6594"/>
                </a:lnTo>
                <a:lnTo>
                  <a:pt x="7138" y="6701"/>
                </a:lnTo>
                <a:cubicBezTo>
                  <a:pt x="7171" y="6708"/>
                  <a:pt x="7204" y="6711"/>
                  <a:pt x="7236" y="6711"/>
                </a:cubicBezTo>
                <a:cubicBezTo>
                  <a:pt x="7454" y="6711"/>
                  <a:pt x="7654" y="6561"/>
                  <a:pt x="7700" y="6340"/>
                </a:cubicBezTo>
                <a:cubicBezTo>
                  <a:pt x="7754" y="6085"/>
                  <a:pt x="7593" y="5844"/>
                  <a:pt x="7352" y="5790"/>
                </a:cubicBezTo>
                <a:lnTo>
                  <a:pt x="6924" y="5697"/>
                </a:lnTo>
                <a:lnTo>
                  <a:pt x="7031" y="5242"/>
                </a:lnTo>
                <a:cubicBezTo>
                  <a:pt x="7392" y="5135"/>
                  <a:pt x="7781" y="5067"/>
                  <a:pt x="8168" y="5067"/>
                </a:cubicBezTo>
                <a:cubicBezTo>
                  <a:pt x="10284" y="5067"/>
                  <a:pt x="12039" y="6674"/>
                  <a:pt x="12266" y="8736"/>
                </a:cubicBezTo>
                <a:lnTo>
                  <a:pt x="12078" y="8736"/>
                </a:lnTo>
                <a:cubicBezTo>
                  <a:pt x="11811" y="8736"/>
                  <a:pt x="11610" y="8938"/>
                  <a:pt x="11610" y="9206"/>
                </a:cubicBezTo>
                <a:cubicBezTo>
                  <a:pt x="11610" y="9459"/>
                  <a:pt x="11811" y="9661"/>
                  <a:pt x="12078" y="9661"/>
                </a:cubicBezTo>
                <a:lnTo>
                  <a:pt x="12266" y="9661"/>
                </a:lnTo>
                <a:cubicBezTo>
                  <a:pt x="12039" y="11723"/>
                  <a:pt x="10284" y="13330"/>
                  <a:pt x="8168" y="13330"/>
                </a:cubicBezTo>
                <a:cubicBezTo>
                  <a:pt x="7472" y="13330"/>
                  <a:pt x="6790" y="13155"/>
                  <a:pt x="6187" y="12821"/>
                </a:cubicBezTo>
                <a:lnTo>
                  <a:pt x="6294" y="12821"/>
                </a:lnTo>
                <a:cubicBezTo>
                  <a:pt x="6549" y="12821"/>
                  <a:pt x="6749" y="12607"/>
                  <a:pt x="6749" y="12352"/>
                </a:cubicBezTo>
                <a:cubicBezTo>
                  <a:pt x="6749" y="12098"/>
                  <a:pt x="6549" y="11884"/>
                  <a:pt x="6294" y="11884"/>
                </a:cubicBezTo>
                <a:lnTo>
                  <a:pt x="469" y="11884"/>
                </a:lnTo>
                <a:cubicBezTo>
                  <a:pt x="202" y="11884"/>
                  <a:pt x="0" y="12098"/>
                  <a:pt x="0" y="12352"/>
                </a:cubicBezTo>
                <a:cubicBezTo>
                  <a:pt x="0" y="12607"/>
                  <a:pt x="202" y="12821"/>
                  <a:pt x="469" y="12821"/>
                </a:cubicBezTo>
                <a:lnTo>
                  <a:pt x="1634" y="12821"/>
                </a:lnTo>
                <a:cubicBezTo>
                  <a:pt x="2625" y="14615"/>
                  <a:pt x="4272" y="15887"/>
                  <a:pt x="6200" y="16410"/>
                </a:cubicBezTo>
                <a:lnTo>
                  <a:pt x="6200" y="18472"/>
                </a:lnTo>
                <a:lnTo>
                  <a:pt x="3201" y="18472"/>
                </a:lnTo>
                <a:cubicBezTo>
                  <a:pt x="2946" y="18472"/>
                  <a:pt x="2746" y="18672"/>
                  <a:pt x="2746" y="18927"/>
                </a:cubicBezTo>
                <a:cubicBezTo>
                  <a:pt x="2746" y="19195"/>
                  <a:pt x="2946" y="19395"/>
                  <a:pt x="3201" y="19395"/>
                </a:cubicBezTo>
                <a:lnTo>
                  <a:pt x="13137" y="19395"/>
                </a:lnTo>
                <a:cubicBezTo>
                  <a:pt x="13391" y="19395"/>
                  <a:pt x="13605" y="19195"/>
                  <a:pt x="13605" y="18927"/>
                </a:cubicBezTo>
                <a:cubicBezTo>
                  <a:pt x="13605" y="18672"/>
                  <a:pt x="13391" y="18472"/>
                  <a:pt x="13137" y="18472"/>
                </a:cubicBezTo>
                <a:lnTo>
                  <a:pt x="10150" y="18472"/>
                </a:lnTo>
                <a:lnTo>
                  <a:pt x="10150" y="16410"/>
                </a:lnTo>
                <a:cubicBezTo>
                  <a:pt x="13164" y="15579"/>
                  <a:pt x="15426" y="12901"/>
                  <a:pt x="15627" y="9661"/>
                </a:cubicBezTo>
                <a:lnTo>
                  <a:pt x="15868" y="9661"/>
                </a:lnTo>
                <a:cubicBezTo>
                  <a:pt x="16136" y="9661"/>
                  <a:pt x="16337" y="9459"/>
                  <a:pt x="16337" y="9206"/>
                </a:cubicBezTo>
                <a:cubicBezTo>
                  <a:pt x="16337" y="8938"/>
                  <a:pt x="16136" y="8736"/>
                  <a:pt x="15868" y="8736"/>
                </a:cubicBezTo>
                <a:lnTo>
                  <a:pt x="15627" y="8736"/>
                </a:lnTo>
                <a:cubicBezTo>
                  <a:pt x="15386" y="4826"/>
                  <a:pt x="12132" y="1720"/>
                  <a:pt x="8168" y="1720"/>
                </a:cubicBezTo>
                <a:cubicBezTo>
                  <a:pt x="8048" y="1720"/>
                  <a:pt x="7927" y="1734"/>
                  <a:pt x="7807" y="1734"/>
                </a:cubicBezTo>
                <a:lnTo>
                  <a:pt x="7914" y="1225"/>
                </a:lnTo>
                <a:cubicBezTo>
                  <a:pt x="7968" y="984"/>
                  <a:pt x="7807" y="729"/>
                  <a:pt x="7566" y="675"/>
                </a:cubicBezTo>
                <a:lnTo>
                  <a:pt x="4620" y="20"/>
                </a:lnTo>
                <a:cubicBezTo>
                  <a:pt x="4581" y="7"/>
                  <a:pt x="4543" y="0"/>
                  <a:pt x="45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txBox="1">
            <a:spLocks noGrp="1"/>
          </p:cNvSpPr>
          <p:nvPr>
            <p:ph type="subTitle" idx="1"/>
          </p:nvPr>
        </p:nvSpPr>
        <p:spPr>
          <a:xfrm>
            <a:off x="1432974" y="3655107"/>
            <a:ext cx="2449500" cy="439500"/>
          </a:xfrm>
          <a:prstGeom prst="rect">
            <a:avLst/>
          </a:prstGeom>
        </p:spPr>
        <p:txBody>
          <a:bodyPr spcFirstLastPara="1" wrap="square" lIns="91425" tIns="91425" rIns="91425" bIns="91425" anchor="ctr" anchorCtr="0">
            <a:noAutofit/>
          </a:bodyPr>
          <a:lstStyle/>
          <a:p>
            <a:pPr marL="0" lvl="0" indent="0"/>
            <a:r>
              <a:rPr lang="en-US" dirty="0"/>
              <a:t>Paper </a:t>
            </a:r>
            <a:r>
              <a:rPr lang="en-US" dirty="0" smtClean="0"/>
              <a:t>4</a:t>
            </a:r>
            <a:endParaRPr lang="en-US" dirty="0"/>
          </a:p>
        </p:txBody>
      </p:sp>
      <p:sp>
        <p:nvSpPr>
          <p:cNvPr id="316" name="Google Shape;316;p34"/>
          <p:cNvSpPr txBox="1">
            <a:spLocks noGrp="1"/>
          </p:cNvSpPr>
          <p:nvPr>
            <p:ph type="subTitle" idx="2"/>
          </p:nvPr>
        </p:nvSpPr>
        <p:spPr>
          <a:xfrm>
            <a:off x="800986" y="4150200"/>
            <a:ext cx="3620204" cy="676981"/>
          </a:xfrm>
          <a:prstGeom prst="rect">
            <a:avLst/>
          </a:prstGeom>
        </p:spPr>
        <p:txBody>
          <a:bodyPr spcFirstLastPara="1" wrap="square" lIns="91425" tIns="91425" rIns="91425" bIns="91425" anchor="ctr" anchorCtr="0">
            <a:noAutofit/>
          </a:bodyPr>
          <a:lstStyle/>
          <a:p>
            <a:pPr marL="0" lvl="0" indent="0">
              <a:lnSpc>
                <a:spcPct val="115000"/>
              </a:lnSpc>
              <a:spcAft>
                <a:spcPts val="1000"/>
              </a:spcAft>
              <a:buSzPts val="1000"/>
              <a:tabLst>
                <a:tab pos="457200" algn="l"/>
              </a:tabLst>
            </a:pP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Optimizing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Fast Fourier Transform (FFT) Image Compression using Intelligent Water Drop (IWD) Algorithm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13]</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17" name="Google Shape;317;p34"/>
          <p:cNvSpPr txBox="1">
            <a:spLocks noGrp="1"/>
          </p:cNvSpPr>
          <p:nvPr>
            <p:ph type="subTitle" idx="3"/>
          </p:nvPr>
        </p:nvSpPr>
        <p:spPr>
          <a:xfrm>
            <a:off x="5245420" y="3725990"/>
            <a:ext cx="2449500" cy="439500"/>
          </a:xfrm>
          <a:prstGeom prst="rect">
            <a:avLst/>
          </a:prstGeom>
        </p:spPr>
        <p:txBody>
          <a:bodyPr spcFirstLastPara="1" wrap="square" lIns="91425" tIns="91425" rIns="91425" bIns="91425" anchor="ctr" anchorCtr="0">
            <a:noAutofit/>
          </a:bodyPr>
          <a:lstStyle/>
          <a:p>
            <a:pPr marL="0" lvl="0" indent="0"/>
            <a:r>
              <a:rPr lang="en-US" dirty="0"/>
              <a:t>Paper </a:t>
            </a:r>
            <a:r>
              <a:rPr lang="en-US" dirty="0" smtClean="0"/>
              <a:t>5</a:t>
            </a:r>
            <a:endParaRPr lang="en-US" dirty="0"/>
          </a:p>
        </p:txBody>
      </p:sp>
      <p:sp>
        <p:nvSpPr>
          <p:cNvPr id="318" name="Google Shape;318;p34"/>
          <p:cNvSpPr txBox="1">
            <a:spLocks noGrp="1"/>
          </p:cNvSpPr>
          <p:nvPr>
            <p:ph type="subTitle" idx="4"/>
          </p:nvPr>
        </p:nvSpPr>
        <p:spPr>
          <a:xfrm>
            <a:off x="4564912" y="4171465"/>
            <a:ext cx="3700130" cy="529500"/>
          </a:xfrm>
          <a:prstGeom prst="rect">
            <a:avLst/>
          </a:prstGeom>
        </p:spPr>
        <p:txBody>
          <a:bodyPr spcFirstLastPara="1" wrap="square" lIns="91425" tIns="91425" rIns="91425" bIns="91425" anchor="ctr" anchorCtr="0">
            <a:noAutofit/>
          </a:bodyPr>
          <a:lstStyle/>
          <a:p>
            <a:pPr marL="0" lvl="0" indent="0"/>
            <a:r>
              <a:rPr lang="en-US" sz="1200" dirty="0">
                <a:latin typeface="Times New Roman" panose="02020603050405020304" pitchFamily="18" charset="0"/>
                <a:ea typeface="Times New Roman" panose="02020603050405020304" pitchFamily="18" charset="0"/>
              </a:rPr>
              <a:t>Discrete Fourier Transform (DFT)-Based Computational Intelligence Model for Urban Carbon Emission and Economic Growth </a:t>
            </a:r>
            <a:r>
              <a:rPr lang="en-US" sz="1200" dirty="0" smtClean="0">
                <a:latin typeface="Times New Roman" panose="02020603050405020304" pitchFamily="18" charset="0"/>
                <a:ea typeface="Times New Roman" panose="02020603050405020304" pitchFamily="18" charset="0"/>
              </a:rPr>
              <a:t>[</a:t>
            </a:r>
            <a:r>
              <a:rPr lang="en-US" sz="1200" dirty="0" smtClean="0">
                <a:latin typeface="Times New Roman" panose="02020603050405020304" pitchFamily="18" charset="0"/>
                <a:ea typeface="Times New Roman" panose="02020603050405020304" pitchFamily="18" charset="0"/>
              </a:rPr>
              <a:t>14]</a:t>
            </a:r>
            <a:endParaRPr sz="1200" dirty="0"/>
          </a:p>
        </p:txBody>
      </p:sp>
      <p:sp>
        <p:nvSpPr>
          <p:cNvPr id="321" name="Google Shape;321;p34"/>
          <p:cNvSpPr txBox="1">
            <a:spLocks noGrp="1"/>
          </p:cNvSpPr>
          <p:nvPr>
            <p:ph type="subTitle" idx="7"/>
          </p:nvPr>
        </p:nvSpPr>
        <p:spPr>
          <a:xfrm>
            <a:off x="731225" y="1856150"/>
            <a:ext cx="24495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Paper 1</a:t>
            </a:r>
            <a:endParaRPr dirty="0"/>
          </a:p>
        </p:txBody>
      </p:sp>
      <p:sp>
        <p:nvSpPr>
          <p:cNvPr id="322" name="Google Shape;322;p34"/>
          <p:cNvSpPr txBox="1">
            <a:spLocks noGrp="1"/>
          </p:cNvSpPr>
          <p:nvPr>
            <p:ph type="subTitle" idx="8"/>
          </p:nvPr>
        </p:nvSpPr>
        <p:spPr>
          <a:xfrm>
            <a:off x="887170" y="2365420"/>
            <a:ext cx="2394747" cy="640050"/>
          </a:xfrm>
          <a:prstGeom prst="rect">
            <a:avLst/>
          </a:prstGeom>
        </p:spPr>
        <p:txBody>
          <a:bodyPr spcFirstLastPara="1" wrap="square" lIns="91425" tIns="91425" rIns="91425" bIns="91425" anchor="ctr" anchorCtr="0">
            <a:noAutofit/>
          </a:bodyPr>
          <a:lstStyle/>
          <a:p>
            <a:pPr marL="0" lvl="0" indent="0">
              <a:lnSpc>
                <a:spcPct val="115000"/>
              </a:lnSpc>
              <a:spcAft>
                <a:spcPts val="1000"/>
              </a:spcAft>
              <a:buSzPts val="1000"/>
              <a:tabLst>
                <a:tab pos="457200" algn="l"/>
              </a:tabLst>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A review on Sparse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Fast Fourier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Transform application in Image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Processing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[10]</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23" name="Google Shape;323;p34"/>
          <p:cNvSpPr txBox="1">
            <a:spLocks noGrp="1"/>
          </p:cNvSpPr>
          <p:nvPr>
            <p:ph type="subTitle" idx="9"/>
          </p:nvPr>
        </p:nvSpPr>
        <p:spPr>
          <a:xfrm>
            <a:off x="3352824" y="1856150"/>
            <a:ext cx="2449500" cy="439500"/>
          </a:xfrm>
          <a:prstGeom prst="rect">
            <a:avLst/>
          </a:prstGeom>
        </p:spPr>
        <p:txBody>
          <a:bodyPr spcFirstLastPara="1" wrap="square" lIns="91425" tIns="91425" rIns="91425" bIns="91425" anchor="ctr" anchorCtr="0">
            <a:noAutofit/>
          </a:bodyPr>
          <a:lstStyle/>
          <a:p>
            <a:pPr marL="0" lvl="0" indent="0"/>
            <a:r>
              <a:rPr lang="en-US" dirty="0"/>
              <a:t>Paper </a:t>
            </a:r>
            <a:r>
              <a:rPr lang="en-US" dirty="0" smtClean="0"/>
              <a:t>2</a:t>
            </a:r>
            <a:endParaRPr lang="en-US" dirty="0"/>
          </a:p>
        </p:txBody>
      </p:sp>
      <p:sp>
        <p:nvSpPr>
          <p:cNvPr id="324" name="Google Shape;324;p34"/>
          <p:cNvSpPr txBox="1">
            <a:spLocks noGrp="1"/>
          </p:cNvSpPr>
          <p:nvPr>
            <p:ph type="subTitle" idx="13"/>
          </p:nvPr>
        </p:nvSpPr>
        <p:spPr>
          <a:xfrm>
            <a:off x="3352824" y="2301625"/>
            <a:ext cx="2449500" cy="718022"/>
          </a:xfrm>
          <a:prstGeom prst="rect">
            <a:avLst/>
          </a:prstGeom>
        </p:spPr>
        <p:txBody>
          <a:bodyPr spcFirstLastPara="1" wrap="square" lIns="91425" tIns="91425" rIns="91425" bIns="91425" anchor="ctr" anchorCtr="0">
            <a:noAutofit/>
          </a:bodyPr>
          <a:lstStyle/>
          <a:p>
            <a:pPr marL="0" lvl="0" indent="0">
              <a:lnSpc>
                <a:spcPct val="115000"/>
              </a:lnSpc>
              <a:spcAft>
                <a:spcPts val="1000"/>
              </a:spcAft>
              <a:buSzPts val="1000"/>
              <a:tabLst>
                <a:tab pos="457200" algn="l"/>
              </a:tabLst>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Fourier analysis using the number of COVID-19 daily deaths in the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US </a:t>
            </a:r>
            <a:r>
              <a:rPr lang="en-US" sz="1200" dirty="0" smtClean="0">
                <a:latin typeface="Times New Roman" panose="02020603050405020304" pitchFamily="18" charset="0"/>
                <a:ea typeface="Times New Roman" panose="02020603050405020304" pitchFamily="18" charset="0"/>
                <a:cs typeface="Times New Roman" panose="02020603050405020304" pitchFamily="18" charset="0"/>
              </a:rPr>
              <a:t>[11]</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325" name="Google Shape;325;p34"/>
          <p:cNvSpPr txBox="1">
            <a:spLocks noGrp="1"/>
          </p:cNvSpPr>
          <p:nvPr>
            <p:ph type="subTitle" idx="14"/>
          </p:nvPr>
        </p:nvSpPr>
        <p:spPr>
          <a:xfrm>
            <a:off x="5974423" y="1856150"/>
            <a:ext cx="2449500" cy="439500"/>
          </a:xfrm>
          <a:prstGeom prst="rect">
            <a:avLst/>
          </a:prstGeom>
        </p:spPr>
        <p:txBody>
          <a:bodyPr spcFirstLastPara="1" wrap="square" lIns="91425" tIns="91425" rIns="91425" bIns="91425" anchor="ctr" anchorCtr="0">
            <a:noAutofit/>
          </a:bodyPr>
          <a:lstStyle/>
          <a:p>
            <a:pPr marL="0" lvl="0" indent="0"/>
            <a:r>
              <a:rPr lang="en-US" dirty="0"/>
              <a:t>Paper </a:t>
            </a:r>
            <a:r>
              <a:rPr lang="en-US" dirty="0" smtClean="0"/>
              <a:t>3</a:t>
            </a:r>
            <a:endParaRPr lang="en-US" dirty="0"/>
          </a:p>
        </p:txBody>
      </p:sp>
      <p:sp>
        <p:nvSpPr>
          <p:cNvPr id="326" name="Google Shape;326;p34"/>
          <p:cNvSpPr txBox="1">
            <a:spLocks noGrp="1"/>
          </p:cNvSpPr>
          <p:nvPr>
            <p:ph type="subTitle" idx="15"/>
          </p:nvPr>
        </p:nvSpPr>
        <p:spPr>
          <a:xfrm>
            <a:off x="5974423" y="2301625"/>
            <a:ext cx="2449500" cy="529500"/>
          </a:xfrm>
          <a:prstGeom prst="rect">
            <a:avLst/>
          </a:prstGeom>
        </p:spPr>
        <p:txBody>
          <a:bodyPr spcFirstLastPara="1" wrap="square" lIns="91425" tIns="91425" rIns="91425" bIns="91425" anchor="ctr" anchorCtr="0">
            <a:noAutofit/>
          </a:bodyPr>
          <a:lstStyle/>
          <a:p>
            <a:pPr marL="0" lvl="0" indent="0"/>
            <a:r>
              <a:rPr lang="en-US" sz="1200" dirty="0">
                <a:latin typeface="Times New Roman" panose="02020603050405020304" pitchFamily="18" charset="0"/>
                <a:ea typeface="Times New Roman" panose="02020603050405020304" pitchFamily="18" charset="0"/>
              </a:rPr>
              <a:t>Recognizing human actions with multiple Fourier transforms </a:t>
            </a:r>
            <a:r>
              <a:rPr lang="en-US" sz="1200" dirty="0" smtClean="0">
                <a:latin typeface="Times New Roman" panose="02020603050405020304" pitchFamily="18" charset="0"/>
                <a:ea typeface="Times New Roman" panose="02020603050405020304" pitchFamily="18" charset="0"/>
              </a:rPr>
              <a:t>[</a:t>
            </a:r>
            <a:r>
              <a:rPr lang="en-US" sz="1200" dirty="0" smtClean="0">
                <a:latin typeface="Times New Roman" panose="02020603050405020304" pitchFamily="18" charset="0"/>
                <a:ea typeface="Times New Roman" panose="02020603050405020304" pitchFamily="18" charset="0"/>
              </a:rPr>
              <a:t>12]</a:t>
            </a:r>
            <a:endParaRPr sz="1200" dirty="0"/>
          </a:p>
        </p:txBody>
      </p:sp>
      <p:cxnSp>
        <p:nvCxnSpPr>
          <p:cNvPr id="327" name="Google Shape;327;p34"/>
          <p:cNvCxnSpPr/>
          <p:nvPr/>
        </p:nvCxnSpPr>
        <p:spPr>
          <a:xfrm rot="10800000">
            <a:off x="3563826" y="700138"/>
            <a:ext cx="5643000" cy="0"/>
          </a:xfrm>
          <a:prstGeom prst="straightConnector1">
            <a:avLst/>
          </a:prstGeom>
          <a:noFill/>
          <a:ln w="28575" cap="flat" cmpd="sng">
            <a:solidFill>
              <a:schemeClr val="dk2"/>
            </a:solidFill>
            <a:prstDash val="solid"/>
            <a:round/>
            <a:headEnd type="none" w="med" len="med"/>
            <a:tailEnd type="none" w="med" len="med"/>
          </a:ln>
        </p:spPr>
      </p:cxnSp>
      <p:grpSp>
        <p:nvGrpSpPr>
          <p:cNvPr id="328" name="Google Shape;328;p34"/>
          <p:cNvGrpSpPr/>
          <p:nvPr/>
        </p:nvGrpSpPr>
        <p:grpSpPr>
          <a:xfrm>
            <a:off x="694859" y="629737"/>
            <a:ext cx="140786" cy="140786"/>
            <a:chOff x="6658575" y="1565525"/>
            <a:chExt cx="641100" cy="641100"/>
          </a:xfrm>
        </p:grpSpPr>
        <p:cxnSp>
          <p:nvCxnSpPr>
            <p:cNvPr id="329" name="Google Shape;329;p34"/>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330" name="Google Shape;330;p34"/>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33" name="Google Shape;254;p32"/>
          <p:cNvSpPr/>
          <p:nvPr/>
        </p:nvSpPr>
        <p:spPr>
          <a:xfrm>
            <a:off x="4361237" y="1401042"/>
            <a:ext cx="416326" cy="286948"/>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1000"/>
                                        <p:tgtEl>
                                          <p:spTgt spid="327"/>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3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1</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Application</a:t>
            </a:r>
            <a:endParaRPr dirty="0"/>
          </a:p>
        </p:txBody>
      </p:sp>
      <p:sp>
        <p:nvSpPr>
          <p:cNvPr id="247" name="Google Shape;247;p32"/>
          <p:cNvSpPr txBox="1">
            <a:spLocks noGrp="1"/>
          </p:cNvSpPr>
          <p:nvPr>
            <p:ph type="subTitle" idx="7"/>
          </p:nvPr>
        </p:nvSpPr>
        <p:spPr>
          <a:xfrm>
            <a:off x="5759810" y="2831448"/>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Key-findings</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3476693" cy="390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ight Arrow 1"/>
          <p:cNvSpPr/>
          <p:nvPr/>
        </p:nvSpPr>
        <p:spPr>
          <a:xfrm>
            <a:off x="3063240" y="198120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ent Arrow 2"/>
          <p:cNvSpPr/>
          <p:nvPr/>
        </p:nvSpPr>
        <p:spPr>
          <a:xfrm rot="5400000">
            <a:off x="7444740" y="1363980"/>
            <a:ext cx="426720" cy="1463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Bent Arrow 46"/>
          <p:cNvSpPr/>
          <p:nvPr/>
        </p:nvSpPr>
        <p:spPr>
          <a:xfrm rot="10800000">
            <a:off x="7155180" y="2590800"/>
            <a:ext cx="1203960" cy="822960"/>
          </a:xfrm>
          <a:prstGeom prst="bentArrow">
            <a:avLst>
              <a:gd name="adj1" fmla="val 14720"/>
              <a:gd name="adj2" fmla="val 20327"/>
              <a:gd name="adj3" fmla="val 20327"/>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ight Arrow 47"/>
          <p:cNvSpPr/>
          <p:nvPr/>
        </p:nvSpPr>
        <p:spPr>
          <a:xfrm rot="10800000">
            <a:off x="3215640" y="321564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ent Arrow 48"/>
          <p:cNvSpPr/>
          <p:nvPr/>
        </p:nvSpPr>
        <p:spPr>
          <a:xfrm rot="16200000" flipH="1">
            <a:off x="-41910" y="3364230"/>
            <a:ext cx="937260" cy="5029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10800000" flipH="1">
            <a:off x="274320" y="4221480"/>
            <a:ext cx="195072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611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7958310" cy="849410"/>
          </a:xfrm>
        </p:spPr>
        <p:txBody>
          <a:bodyPr/>
          <a:lstStyle/>
          <a:p>
            <a:r>
              <a:rPr lang="en-US" sz="1400" dirty="0">
                <a:latin typeface="Times New Roman" panose="02020603050405020304" pitchFamily="18" charset="0"/>
                <a:cs typeface="Times New Roman" panose="02020603050405020304" pitchFamily="18" charset="0"/>
              </a:rPr>
              <a:t>In this section, we delve into the world of Sparse Fast </a:t>
            </a:r>
            <a:r>
              <a:rPr lang="en-US" sz="1400" dirty="0" smtClean="0">
                <a:latin typeface="Times New Roman" panose="02020603050405020304" pitchFamily="18" charset="0"/>
                <a:cs typeface="Times New Roman" panose="02020603050405020304" pitchFamily="18" charset="0"/>
              </a:rPr>
              <a:t>Fourier Transform </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sFFT</a:t>
            </a:r>
            <a:r>
              <a:rPr lang="en-US" sz="1400" dirty="0">
                <a:latin typeface="Times New Roman" panose="02020603050405020304" pitchFamily="18" charset="0"/>
                <a:cs typeface="Times New Roman" panose="02020603050405020304" pitchFamily="18" charset="0"/>
              </a:rPr>
              <a:t>) as a powerful solution in image processing.</a:t>
            </a: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a:t>
            </a:r>
            <a:r>
              <a:rPr lang="en-US" dirty="0" smtClean="0"/>
              <a:t>Processing [10]</a:t>
            </a:r>
            <a:endParaRPr lang="en-US" dirty="0"/>
          </a:p>
        </p:txBody>
      </p:sp>
    </p:spTree>
    <p:extLst>
      <p:ext uri="{BB962C8B-B14F-4D97-AF65-F5344CB8AC3E}">
        <p14:creationId xmlns:p14="http://schemas.microsoft.com/office/powerpoint/2010/main" val="307452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78845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42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132185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p>
          <a:p>
            <a:endParaRPr lang="en-US" sz="12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Sparse Signals: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designed to handle signals where the frequency domain representation is sparse, meaning that only a few frequencies have significant amplitudes, while the majority are close to zero</a:t>
            </a:r>
            <a:r>
              <a:rPr lang="en-US" sz="1200"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134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179429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p>
          <a:p>
            <a:endParaRPr lang="en-US" sz="12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Sparse Signals: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designed to handle signals where the frequency domain representation is sparse, meaning that only a few frequencies have significant amplitudes, while the majority are close to zero</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Coefficient Selection: </a:t>
            </a:r>
            <a:r>
              <a:rPr lang="en-US" sz="1200" dirty="0">
                <a:latin typeface="Times New Roman" panose="02020603050405020304" pitchFamily="18" charset="0"/>
                <a:ea typeface="Times New Roman" panose="02020603050405020304" pitchFamily="18" charset="0"/>
              </a:rPr>
              <a:t>Rather than performing a full FFT on the entire signal,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strategically selects a subset of coefficients in the frequency domain that are most likely to contain significant information. These coefficients correspond to the non-zero frequencies in the sparse signal</a:t>
            </a:r>
            <a:r>
              <a:rPr lang="en-US" sz="1200"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481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198479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p>
          <a:p>
            <a:endParaRPr lang="en-US" sz="12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Sparse Signals: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designed to handle signals where the frequency domain representation is sparse, meaning that only a few frequencies have significant amplitudes, while the majority are close to zero</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Coefficient Selection: </a:t>
            </a:r>
            <a:r>
              <a:rPr lang="en-US" sz="1200" dirty="0">
                <a:latin typeface="Times New Roman" panose="02020603050405020304" pitchFamily="18" charset="0"/>
                <a:ea typeface="Times New Roman" panose="02020603050405020304" pitchFamily="18" charset="0"/>
              </a:rPr>
              <a:t>Rather than performing a full FFT on the entire signal,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strategically selects a subset of coefficients in the frequency domain that are most likely to contain significant information. These coefficients correspond to the non-zero frequencies in the sparse signal</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Efficient Computation: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computes only the selected coefficients, significantly reducing the computational load compared to a full FFT. This efficiency is particularly valuable for high-dimensional signals like images</a:t>
            </a:r>
            <a:r>
              <a:rPr lang="en-US" sz="1200"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556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252581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p>
          <a:p>
            <a:endParaRPr lang="en-US" sz="12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Sparse Signals: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designed to handle signals where the frequency domain representation is sparse, meaning that only a few frequencies have significant amplitudes, while the majority are close to zero</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Coefficient Selection: </a:t>
            </a:r>
            <a:r>
              <a:rPr lang="en-US" sz="1200" dirty="0">
                <a:latin typeface="Times New Roman" panose="02020603050405020304" pitchFamily="18" charset="0"/>
                <a:ea typeface="Times New Roman" panose="02020603050405020304" pitchFamily="18" charset="0"/>
              </a:rPr>
              <a:t>Rather than performing a full FFT on the entire signal,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strategically selects a subset of coefficients in the frequency domain that are most likely to contain significant information. These coefficients correspond to the non-zero frequencies in the sparse signal</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Efficient Computation: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computes only the selected coefficients, significantly reducing the computational load compared to a full FFT. This efficiency is particularly valuable for high-dimensional signals like images</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Reconstruction: </a:t>
            </a:r>
            <a:r>
              <a:rPr lang="en-US" sz="1200" dirty="0">
                <a:latin typeface="Times New Roman" panose="02020603050405020304" pitchFamily="18" charset="0"/>
                <a:ea typeface="Times New Roman" panose="02020603050405020304" pitchFamily="18" charset="0"/>
              </a:rPr>
              <a:t>After obtaining the selected coefficients,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can reconstruct the original signal accurately. The result is a transformed signal in the frequency domain with a much smaller set of non-zero coefficients</a:t>
            </a:r>
            <a:r>
              <a:rPr lang="en-US" sz="1200"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864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
        <p:nvSpPr>
          <p:cNvPr id="21" name="Subtitle 2"/>
          <p:cNvSpPr>
            <a:spLocks noGrp="1"/>
          </p:cNvSpPr>
          <p:nvPr>
            <p:ph type="subTitle" idx="5"/>
          </p:nvPr>
        </p:nvSpPr>
        <p:spPr>
          <a:xfrm>
            <a:off x="0" y="1703290"/>
            <a:ext cx="8831580" cy="2914430"/>
          </a:xfrm>
        </p:spPr>
        <p:txBody>
          <a:bodyPr/>
          <a:lstStyle/>
          <a:p>
            <a:pPr>
              <a:buFont typeface="Courier New" panose="02070309020205020404" pitchFamily="49" charset="0"/>
              <a:buChar char="o"/>
            </a:pPr>
            <a:r>
              <a:rPr lang="en-US" sz="1200" dirty="0">
                <a:latin typeface="Times New Roman" panose="02020603050405020304" pitchFamily="18" charset="0"/>
                <a:ea typeface="Times New Roman" panose="02020603050405020304" pitchFamily="18" charset="0"/>
              </a:rPr>
              <a:t>Sparse Fast Fourier Transform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a technique that optimizes the computation of the Fast Fourier Transform (FFT) for signals with sparse frequency domain representations. Here's a brief explanation of how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works</a:t>
            </a:r>
            <a:r>
              <a:rPr lang="en-US" sz="1200" dirty="0" smtClean="0">
                <a:latin typeface="Times New Roman" panose="02020603050405020304" pitchFamily="18" charset="0"/>
                <a:ea typeface="Times New Roman" panose="02020603050405020304" pitchFamily="18" charset="0"/>
              </a:rPr>
              <a:t>:</a:t>
            </a:r>
          </a:p>
          <a:p>
            <a:endParaRPr lang="en-US" sz="12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Sparse Signals: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designed to handle signals where the frequency domain representation is sparse, meaning that only a few frequencies have significant amplitudes, while the majority are close to zero</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Coefficient Selection: </a:t>
            </a:r>
            <a:r>
              <a:rPr lang="en-US" sz="1200" dirty="0">
                <a:latin typeface="Times New Roman" panose="02020603050405020304" pitchFamily="18" charset="0"/>
                <a:ea typeface="Times New Roman" panose="02020603050405020304" pitchFamily="18" charset="0"/>
              </a:rPr>
              <a:t>Rather than performing a full FFT on the entire signal,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strategically selects a subset of coefficients in the frequency domain that are most likely to contain significant information. These coefficients correspond to the non-zero frequencies in the sparse signal</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Efficient Computation: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computes only the selected coefficients, significantly reducing the computational load compared to a full FFT. This efficiency is particularly valuable for high-dimensional signals like images</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Reconstruction: </a:t>
            </a:r>
            <a:r>
              <a:rPr lang="en-US" sz="1200" dirty="0">
                <a:latin typeface="Times New Roman" panose="02020603050405020304" pitchFamily="18" charset="0"/>
                <a:ea typeface="Times New Roman" panose="02020603050405020304" pitchFamily="18" charset="0"/>
              </a:rPr>
              <a:t>After obtaining the selected coefficients,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can reconstruct the original signal accurately. The result is a transformed signal in the frequency domain with a much smaller set of non-zero coefficients</a:t>
            </a:r>
            <a:r>
              <a:rPr lang="en-US" sz="12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200" b="1" dirty="0">
                <a:latin typeface="Times New Roman" panose="02020603050405020304" pitchFamily="18" charset="0"/>
                <a:ea typeface="Times New Roman" panose="02020603050405020304" pitchFamily="18" charset="0"/>
              </a:rPr>
              <a:t>Applications:</a:t>
            </a:r>
            <a:r>
              <a:rPr lang="en-US" sz="1200" dirty="0">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sFFT</a:t>
            </a:r>
            <a:r>
              <a:rPr lang="en-US" sz="1200" dirty="0">
                <a:latin typeface="Times New Roman" panose="02020603050405020304" pitchFamily="18" charset="0"/>
                <a:ea typeface="Times New Roman" panose="02020603050405020304" pitchFamily="18" charset="0"/>
              </a:rPr>
              <a:t> is particularly useful in various applications where signals have sparse frequency representations, such as image processing, audio compression, and sparse data analysis.</a:t>
            </a: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53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23334" r="23340"/>
          <a:stretch/>
        </p:blipFill>
        <p:spPr>
          <a:xfrm>
            <a:off x="4571997" y="540000"/>
            <a:ext cx="3851997" cy="4063502"/>
          </a:xfrm>
          <a:prstGeom prst="rect">
            <a:avLst/>
          </a:prstGeom>
          <a:noFill/>
          <a:ln>
            <a:noFill/>
          </a:ln>
        </p:spPr>
      </p:pic>
      <p:sp>
        <p:nvSpPr>
          <p:cNvPr id="221" name="Google Shape;221;p31"/>
          <p:cNvSpPr txBox="1">
            <a:spLocks noGrp="1"/>
          </p:cNvSpPr>
          <p:nvPr>
            <p:ph type="title"/>
          </p:nvPr>
        </p:nvSpPr>
        <p:spPr>
          <a:xfrm>
            <a:off x="1144549" y="2497050"/>
            <a:ext cx="287455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222" name="Google Shape;222;p31"/>
          <p:cNvSpPr txBox="1">
            <a:spLocks noGrp="1"/>
          </p:cNvSpPr>
          <p:nvPr>
            <p:ph type="title" idx="2"/>
          </p:nvPr>
        </p:nvSpPr>
        <p:spPr>
          <a:xfrm>
            <a:off x="1144550" y="1212450"/>
            <a:ext cx="2366400" cy="12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grpSp>
        <p:nvGrpSpPr>
          <p:cNvPr id="224" name="Google Shape;224;p31"/>
          <p:cNvGrpSpPr/>
          <p:nvPr/>
        </p:nvGrpSpPr>
        <p:grpSpPr>
          <a:xfrm>
            <a:off x="427584" y="233162"/>
            <a:ext cx="140786" cy="140786"/>
            <a:chOff x="6658575" y="1565525"/>
            <a:chExt cx="641100" cy="641100"/>
          </a:xfrm>
        </p:grpSpPr>
        <p:cxnSp>
          <p:nvCxnSpPr>
            <p:cNvPr id="225" name="Google Shape;22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6" name="Google Shape;226;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27" name="Google Shape;227;p31"/>
          <p:cNvGrpSpPr/>
          <p:nvPr/>
        </p:nvGrpSpPr>
        <p:grpSpPr>
          <a:xfrm>
            <a:off x="427584" y="4769562"/>
            <a:ext cx="140786" cy="140786"/>
            <a:chOff x="6658575" y="1565525"/>
            <a:chExt cx="641100" cy="641100"/>
          </a:xfrm>
        </p:grpSpPr>
        <p:cxnSp>
          <p:nvCxnSpPr>
            <p:cNvPr id="228" name="Google Shape;228;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0" name="Google Shape;230;p31"/>
          <p:cNvGrpSpPr/>
          <p:nvPr/>
        </p:nvGrpSpPr>
        <p:grpSpPr>
          <a:xfrm>
            <a:off x="8575634" y="233162"/>
            <a:ext cx="140786" cy="140786"/>
            <a:chOff x="6658575" y="1565525"/>
            <a:chExt cx="641100" cy="641100"/>
          </a:xfrm>
        </p:grpSpPr>
        <p:cxnSp>
          <p:nvCxnSpPr>
            <p:cNvPr id="231" name="Google Shape;231;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2" name="Google Shape;232;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grpSp>
        <p:nvGrpSpPr>
          <p:cNvPr id="233" name="Google Shape;233;p31"/>
          <p:cNvGrpSpPr/>
          <p:nvPr/>
        </p:nvGrpSpPr>
        <p:grpSpPr>
          <a:xfrm>
            <a:off x="8575634" y="4769562"/>
            <a:ext cx="140786" cy="140786"/>
            <a:chOff x="6658575" y="1565525"/>
            <a:chExt cx="641100" cy="641100"/>
          </a:xfrm>
        </p:grpSpPr>
        <p:cxnSp>
          <p:nvCxnSpPr>
            <p:cNvPr id="234" name="Google Shape;234;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31"/>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41378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2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23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224"/>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67415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237515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110087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Image Evolution and Perceived Characteristics Measurement, enabling better image enhancements in procedural image generation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393925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147425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Image Evolution and Perceived Characteristics Measurement, enabling better image enhancements in procedural image generation</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Radar Signal Processing, aiding in real-time position calculations for radar systems, particularly in short-range ubiquitous radar</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3323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lvl="0"/>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176381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Image Evolution and Perceived Characteristics Measurement, enabling better image enhancements in procedural image generation</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Radar Signal Processing, aiding in real-time position calculations for radar systems, particularly in short-range ubiquitous radar</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Fast Nonlinear Compressive Sensing Lithographic Source, contributing to chip-level source and mask optimization while reducing computational load</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30271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225911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Image Evolution and Perceived Characteristics Measurement, enabling better image enhancements in procedural image generation</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Radar Signal Processing, aiding in real-time position calculations for radar systems, particularly in short-range ubiquitous radar</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Fast Nonlinear Compressive Sensing Lithographic Source, contributing to chip-level source and mask optimization while reducing computational load</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Identification of </a:t>
            </a:r>
            <a:r>
              <a:rPr lang="en-US" sz="1400" dirty="0" err="1">
                <a:latin typeface="Times New Roman" panose="02020603050405020304" pitchFamily="18" charset="0"/>
                <a:cs typeface="Times New Roman" panose="02020603050405020304" pitchFamily="18" charset="0"/>
              </a:rPr>
              <a:t>Microplastics</a:t>
            </a:r>
            <a:r>
              <a:rPr lang="en-US" sz="1400" dirty="0">
                <a:latin typeface="Times New Roman" panose="02020603050405020304" pitchFamily="18" charset="0"/>
                <a:cs typeface="Times New Roman" panose="02020603050405020304" pitchFamily="18" charset="0"/>
              </a:rPr>
              <a:t> in Wastewater Treatment, where it measures </a:t>
            </a:r>
            <a:r>
              <a:rPr lang="en-US" sz="1400" dirty="0" err="1">
                <a:latin typeface="Times New Roman" panose="02020603050405020304" pitchFamily="18" charset="0"/>
                <a:cs typeface="Times New Roman" panose="02020603050405020304" pitchFamily="18" charset="0"/>
              </a:rPr>
              <a:t>microplastic</a:t>
            </a:r>
            <a:r>
              <a:rPr lang="en-US" sz="1400" dirty="0">
                <a:latin typeface="Times New Roman" panose="02020603050405020304" pitchFamily="18" charset="0"/>
                <a:cs typeface="Times New Roman" panose="02020603050405020304" pitchFamily="18" charset="0"/>
              </a:rPr>
              <a:t> pollution intensity using focal plane array FT, thus improving accuracy and speed in wastewater treatment</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179811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90957" y="20566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8941290" cy="2800130"/>
          </a:xfrm>
        </p:spPr>
        <p:txBody>
          <a:bodyPr/>
          <a:lstStyle/>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Optimization of Lithography Source Illumination, where it enhances image quality and minimizes computational complexity for integrated circuits</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Image Evolution and Perceived Characteristics Measurement, enabling better image enhancements in procedural image generation</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Radar Signal Processing, aiding in real-time position calculations for radar systems, particularly in short-range ubiquitous radar</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Fast Nonlinear Compressive Sensing Lithographic Source, contributing to chip-level source and mask optimization while reducing computational load</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Identification of </a:t>
            </a:r>
            <a:r>
              <a:rPr lang="en-US" sz="1400" dirty="0" err="1">
                <a:latin typeface="Times New Roman" panose="02020603050405020304" pitchFamily="18" charset="0"/>
                <a:cs typeface="Times New Roman" panose="02020603050405020304" pitchFamily="18" charset="0"/>
              </a:rPr>
              <a:t>Microplastics</a:t>
            </a:r>
            <a:r>
              <a:rPr lang="en-US" sz="1400" dirty="0">
                <a:latin typeface="Times New Roman" panose="02020603050405020304" pitchFamily="18" charset="0"/>
                <a:cs typeface="Times New Roman" panose="02020603050405020304" pitchFamily="18" charset="0"/>
              </a:rPr>
              <a:t> in Wastewater Treatment, where it measures </a:t>
            </a:r>
            <a:r>
              <a:rPr lang="en-US" sz="1400" dirty="0" err="1">
                <a:latin typeface="Times New Roman" panose="02020603050405020304" pitchFamily="18" charset="0"/>
                <a:cs typeface="Times New Roman" panose="02020603050405020304" pitchFamily="18" charset="0"/>
              </a:rPr>
              <a:t>microplastic</a:t>
            </a:r>
            <a:r>
              <a:rPr lang="en-US" sz="1400" dirty="0">
                <a:latin typeface="Times New Roman" panose="02020603050405020304" pitchFamily="18" charset="0"/>
                <a:cs typeface="Times New Roman" panose="02020603050405020304" pitchFamily="18" charset="0"/>
              </a:rPr>
              <a:t> pollution intensity using focal plane array FT, thus improving accuracy and speed in wastewater treatment</a:t>
            </a:r>
            <a:r>
              <a:rPr lang="en-US" sz="1400" dirty="0" smtClean="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Cancer Detection, employing Fourier Transform Infrared spectroscopy for early cancer detection, distinguishing between healthy and malignant tissues based on molecular-level vibrational analysis.</a:t>
            </a:r>
          </a:p>
          <a:p>
            <a:pPr>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270196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18890" y="2080260"/>
            <a:ext cx="8628870" cy="113538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S</a:t>
            </a:r>
            <a:r>
              <a:rPr lang="en-US" sz="1400" dirty="0" smtClean="0">
                <a:latin typeface="Times New Roman" panose="02020603050405020304" pitchFamily="18" charset="0"/>
                <a:ea typeface="Times New Roman" panose="02020603050405020304" pitchFamily="18" charset="0"/>
              </a:rPr>
              <a:t>parse Fourier </a:t>
            </a:r>
            <a:r>
              <a:rPr lang="en-US" sz="1400" dirty="0">
                <a:latin typeface="Times New Roman" panose="02020603050405020304" pitchFamily="18" charset="0"/>
                <a:ea typeface="Times New Roman" panose="02020603050405020304" pitchFamily="18" charset="0"/>
              </a:rPr>
              <a:t>Transform is useful in reducing the required computational complexity especially when the signals to </a:t>
            </a:r>
            <a:r>
              <a:rPr lang="en-US" sz="1400" dirty="0" smtClean="0">
                <a:latin typeface="Times New Roman" panose="02020603050405020304" pitchFamily="18" charset="0"/>
                <a:ea typeface="Times New Roman" panose="02020603050405020304" pitchFamily="18" charset="0"/>
              </a:rPr>
              <a:t>be </a:t>
            </a:r>
            <a:r>
              <a:rPr lang="en-US" sz="1400" dirty="0">
                <a:latin typeface="Times New Roman" panose="02020603050405020304" pitchFamily="18" charset="0"/>
                <a:ea typeface="Times New Roman" panose="02020603050405020304" pitchFamily="18" charset="0"/>
              </a:rPr>
              <a:t>represented are </a:t>
            </a:r>
            <a:r>
              <a:rPr lang="en-US" sz="1400" dirty="0" smtClean="0">
                <a:latin typeface="Times New Roman" panose="02020603050405020304" pitchFamily="18" charset="0"/>
                <a:ea typeface="Times New Roman" panose="02020603050405020304" pitchFamily="18" charset="0"/>
              </a:rPr>
              <a:t>sparse</a:t>
            </a:r>
            <a:r>
              <a:rPr lang="en-US" sz="1400" dirty="0">
                <a:latin typeface="Times New Roman" panose="02020603050405020304" pitchFamily="18" charset="0"/>
                <a:ea typeface="Times New Roman" panose="02020603050405020304" pitchFamily="18" charset="0"/>
              </a:rPr>
              <a:t>.</a:t>
            </a: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27206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96030" y="2156460"/>
            <a:ext cx="8628870" cy="108966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The applications of </a:t>
            </a:r>
            <a:r>
              <a:rPr lang="en-US" sz="1400" dirty="0" err="1">
                <a:latin typeface="Times New Roman" panose="02020603050405020304" pitchFamily="18" charset="0"/>
                <a:ea typeface="Times New Roman" panose="02020603050405020304" pitchFamily="18" charset="0"/>
              </a:rPr>
              <a:t>sFFT</a:t>
            </a:r>
            <a:r>
              <a:rPr lang="en-US" sz="1400" dirty="0">
                <a:latin typeface="Times New Roman" panose="02020603050405020304" pitchFamily="18" charset="0"/>
                <a:ea typeface="Times New Roman" panose="02020603050405020304" pitchFamily="18" charset="0"/>
              </a:rPr>
              <a:t> itself can be considered its advantages as it significantly benefits various areas such as </a:t>
            </a:r>
            <a:r>
              <a:rPr lang="en-US" sz="1400" b="1" dirty="0">
                <a:latin typeface="Times New Roman" panose="02020603050405020304" pitchFamily="18" charset="0"/>
                <a:ea typeface="Times New Roman" panose="02020603050405020304" pitchFamily="18" charset="0"/>
              </a:rPr>
              <a:t>Optimization of Lithography Source Illumination</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Image Evolution and Perceived Characteristics Measurement</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Radar Signal Processing</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Fast Nonlinear Compressive Sensing Lithographic Source</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Identification of </a:t>
            </a:r>
            <a:r>
              <a:rPr lang="en-US" sz="1400" b="1" dirty="0" err="1">
                <a:latin typeface="Times New Roman" panose="02020603050405020304" pitchFamily="18" charset="0"/>
                <a:ea typeface="Times New Roman" panose="02020603050405020304" pitchFamily="18" charset="0"/>
              </a:rPr>
              <a:t>Microplastics</a:t>
            </a:r>
            <a:r>
              <a:rPr lang="en-US" sz="1400" b="1" dirty="0">
                <a:latin typeface="Times New Roman" panose="02020603050405020304" pitchFamily="18" charset="0"/>
                <a:ea typeface="Times New Roman" panose="02020603050405020304" pitchFamily="18" charset="0"/>
              </a:rPr>
              <a:t> in Wastewater Treatment</a:t>
            </a:r>
            <a:r>
              <a:rPr lang="en-US" sz="1400" dirty="0">
                <a:latin typeface="Times New Roman" panose="02020603050405020304" pitchFamily="18" charset="0"/>
                <a:ea typeface="Times New Roman" panose="02020603050405020304" pitchFamily="18" charset="0"/>
              </a:rPr>
              <a:t>, and </a:t>
            </a:r>
            <a:r>
              <a:rPr lang="en-US" sz="1400" b="1" dirty="0">
                <a:latin typeface="Times New Roman" panose="02020603050405020304" pitchFamily="18" charset="0"/>
                <a:ea typeface="Times New Roman" panose="02020603050405020304" pitchFamily="18" charset="0"/>
              </a:rPr>
              <a:t>Cancer Detection</a:t>
            </a:r>
            <a:r>
              <a:rPr lang="en-US" sz="1400" dirty="0">
                <a:latin typeface="Times New Roman" panose="02020603050405020304" pitchFamily="18" charset="0"/>
                <a:ea typeface="Times New Roman" panose="02020603050405020304" pitchFamily="18" charset="0"/>
              </a:rPr>
              <a:t>.</a:t>
            </a:r>
            <a:endParaRPr lang="en-US" sz="1400" dirty="0" smtClean="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53659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1</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96030" y="2156460"/>
            <a:ext cx="8651730" cy="87630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However, it's important to note that while </a:t>
            </a:r>
            <a:r>
              <a:rPr lang="en-US" sz="1400" dirty="0" err="1">
                <a:latin typeface="Times New Roman" panose="02020603050405020304" pitchFamily="18" charset="0"/>
                <a:ea typeface="Times New Roman" panose="02020603050405020304" pitchFamily="18" charset="0"/>
              </a:rPr>
              <a:t>sFFT</a:t>
            </a:r>
            <a:r>
              <a:rPr lang="en-US" sz="1400" dirty="0">
                <a:latin typeface="Times New Roman" panose="02020603050405020304" pitchFamily="18" charset="0"/>
                <a:ea typeface="Times New Roman" panose="02020603050405020304" pitchFamily="18" charset="0"/>
              </a:rPr>
              <a:t> offers significant advantages, there are potential challenges and limitations, including </a:t>
            </a:r>
            <a:r>
              <a:rPr lang="en-US" sz="1400" b="1" dirty="0">
                <a:latin typeface="Times New Roman" panose="02020603050405020304" pitchFamily="18" charset="0"/>
                <a:ea typeface="Times New Roman" panose="02020603050405020304" pitchFamily="18" charset="0"/>
              </a:rPr>
              <a:t>managing larger bandwidth </a:t>
            </a:r>
            <a:r>
              <a:rPr lang="en-US" sz="1400" dirty="0">
                <a:latin typeface="Times New Roman" panose="02020603050405020304" pitchFamily="18" charset="0"/>
                <a:ea typeface="Times New Roman" panose="02020603050405020304" pitchFamily="18" charset="0"/>
              </a:rPr>
              <a:t>and </a:t>
            </a:r>
            <a:r>
              <a:rPr lang="en-US" sz="1400" b="1" dirty="0">
                <a:latin typeface="Times New Roman" panose="02020603050405020304" pitchFamily="18" charset="0"/>
                <a:ea typeface="Times New Roman" panose="02020603050405020304" pitchFamily="18" charset="0"/>
              </a:rPr>
              <a:t>computational complexity</a:t>
            </a:r>
            <a:r>
              <a:rPr lang="en-US" sz="1400" dirty="0">
                <a:latin typeface="Times New Roman" panose="02020603050405020304" pitchFamily="18" charset="0"/>
                <a:ea typeface="Times New Roman" panose="02020603050405020304" pitchFamily="18" charset="0"/>
              </a:rPr>
              <a:t> as demands for higher-dimensional signals </a:t>
            </a:r>
            <a:r>
              <a:rPr lang="en-US" sz="1400" dirty="0" smtClean="0">
                <a:latin typeface="Times New Roman" panose="02020603050405020304" pitchFamily="18" charset="0"/>
                <a:ea typeface="Times New Roman" panose="02020603050405020304" pitchFamily="18" charset="0"/>
              </a:rPr>
              <a:t>increase.</a:t>
            </a:r>
          </a:p>
        </p:txBody>
      </p:sp>
      <p:sp>
        <p:nvSpPr>
          <p:cNvPr id="5" name="Subtitle 4"/>
          <p:cNvSpPr>
            <a:spLocks noGrp="1"/>
          </p:cNvSpPr>
          <p:nvPr>
            <p:ph type="subTitle" idx="3"/>
          </p:nvPr>
        </p:nvSpPr>
        <p:spPr>
          <a:xfrm>
            <a:off x="0" y="921330"/>
            <a:ext cx="5943180" cy="838890"/>
          </a:xfrm>
        </p:spPr>
        <p:txBody>
          <a:bodyPr/>
          <a:lstStyle/>
          <a:p>
            <a:r>
              <a:rPr lang="en-US" dirty="0"/>
              <a:t>A review on Sparse Fast Fourier Transform application in Image Processing</a:t>
            </a:r>
          </a:p>
        </p:txBody>
      </p:sp>
    </p:spTree>
    <p:extLst>
      <p:ext uri="{BB962C8B-B14F-4D97-AF65-F5344CB8AC3E}">
        <p14:creationId xmlns:p14="http://schemas.microsoft.com/office/powerpoint/2010/main" val="26870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325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169" name="Google Shape;169;p28"/>
          <p:cNvSpPr txBox="1">
            <a:spLocks noGrp="1"/>
          </p:cNvSpPr>
          <p:nvPr>
            <p:ph type="body" idx="1"/>
          </p:nvPr>
        </p:nvSpPr>
        <p:spPr>
          <a:xfrm>
            <a:off x="285102" y="1672683"/>
            <a:ext cx="3426000" cy="1393902"/>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dirty="0">
                <a:latin typeface="Times New Roman" panose="02020603050405020304" pitchFamily="18" charset="0"/>
                <a:ea typeface="Times New Roman" panose="02020603050405020304" pitchFamily="18" charset="0"/>
              </a:rPr>
              <a:t>A mathematical </a:t>
            </a:r>
            <a:r>
              <a:rPr lang="en-US" dirty="0" smtClean="0">
                <a:latin typeface="Times New Roman" panose="02020603050405020304" pitchFamily="18" charset="0"/>
                <a:ea typeface="Times New Roman" panose="02020603050405020304" pitchFamily="18" charset="0"/>
              </a:rPr>
              <a:t>operation </a:t>
            </a:r>
            <a:r>
              <a:rPr lang="en-US" dirty="0">
                <a:latin typeface="Times New Roman" panose="02020603050405020304" pitchFamily="18" charset="0"/>
                <a:ea typeface="Times New Roman" panose="02020603050405020304" pitchFamily="18" charset="0"/>
              </a:rPr>
              <a:t>that </a:t>
            </a:r>
            <a:r>
              <a:rPr lang="en-US" dirty="0" smtClean="0">
                <a:latin typeface="Times New Roman" panose="02020603050405020304" pitchFamily="18" charset="0"/>
                <a:ea typeface="Times New Roman" panose="02020603050405020304" pitchFamily="18" charset="0"/>
              </a:rPr>
              <a:t>decomposes </a:t>
            </a:r>
            <a:r>
              <a:rPr lang="en-US" dirty="0">
                <a:latin typeface="Times New Roman" panose="02020603050405020304" pitchFamily="18" charset="0"/>
                <a:ea typeface="Times New Roman" panose="02020603050405020304" pitchFamily="18" charset="0"/>
              </a:rPr>
              <a:t>a </a:t>
            </a:r>
            <a:r>
              <a:rPr lang="en-US" dirty="0" smtClean="0">
                <a:latin typeface="Times New Roman" panose="02020603050405020304" pitchFamily="18" charset="0"/>
                <a:ea typeface="Times New Roman" panose="02020603050405020304" pitchFamily="18" charset="0"/>
              </a:rPr>
              <a:t>function into </a:t>
            </a:r>
            <a:r>
              <a:rPr lang="en-US" dirty="0">
                <a:latin typeface="Times New Roman" panose="02020603050405020304" pitchFamily="18" charset="0"/>
                <a:ea typeface="Times New Roman" panose="02020603050405020304" pitchFamily="18" charset="0"/>
              </a:rPr>
              <a:t>its </a:t>
            </a:r>
            <a:r>
              <a:rPr lang="en-US" dirty="0" smtClean="0">
                <a:latin typeface="Times New Roman" panose="02020603050405020304" pitchFamily="18" charset="0"/>
                <a:ea typeface="Times New Roman" panose="02020603050405020304" pitchFamily="18" charset="0"/>
              </a:rPr>
              <a:t>constituent </a:t>
            </a:r>
            <a:r>
              <a:rPr lang="en-US" dirty="0">
                <a:latin typeface="Times New Roman" panose="02020603050405020304" pitchFamily="18" charset="0"/>
                <a:ea typeface="Times New Roman" panose="02020603050405020304" pitchFamily="18" charset="0"/>
              </a:rPr>
              <a:t>frequencies [1]. </a:t>
            </a:r>
            <a:r>
              <a:rPr lang="en-US" dirty="0" smtClean="0">
                <a:latin typeface="Times New Roman" panose="02020603050405020304" pitchFamily="18" charset="0"/>
                <a:ea typeface="Times New Roman" panose="02020603050405020304" pitchFamily="18" charset="0"/>
              </a:rPr>
              <a:t>Introduced </a:t>
            </a:r>
            <a:r>
              <a:rPr lang="en-US" dirty="0">
                <a:latin typeface="Times New Roman" panose="02020603050405020304" pitchFamily="18" charset="0"/>
                <a:ea typeface="Times New Roman" panose="02020603050405020304" pitchFamily="18" charset="0"/>
              </a:rPr>
              <a:t>by Jean-Baptiste </a:t>
            </a:r>
            <a:r>
              <a:rPr lang="en-US" dirty="0" smtClean="0">
                <a:latin typeface="Times New Roman" panose="02020603050405020304" pitchFamily="18" charset="0"/>
                <a:ea typeface="Times New Roman" panose="02020603050405020304" pitchFamily="18" charset="0"/>
              </a:rPr>
              <a:t>Fourier </a:t>
            </a:r>
            <a:r>
              <a:rPr lang="en-US" dirty="0">
                <a:latin typeface="Times New Roman" panose="02020603050405020304" pitchFamily="18" charset="0"/>
                <a:ea typeface="Times New Roman" panose="02020603050405020304" pitchFamily="18" charset="0"/>
              </a:rPr>
              <a:t>in 1807 [1, 2].</a:t>
            </a:r>
            <a:endParaRPr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What’s </a:t>
            </a:r>
            <a:r>
              <a:rPr lang="en-US" b="1" dirty="0" smtClean="0"/>
              <a:t>Fourier transform</a:t>
            </a:r>
            <a:r>
              <a:rPr lang="en-US" dirty="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256" y="1036320"/>
            <a:ext cx="3115056" cy="3486912"/>
          </a:xfrm>
          <a:prstGeom prst="rect">
            <a:avLst/>
          </a:prstGeom>
        </p:spPr>
      </p:pic>
      <p:sp>
        <p:nvSpPr>
          <p:cNvPr id="11" name="Google Shape;169;p28"/>
          <p:cNvSpPr txBox="1">
            <a:spLocks/>
          </p:cNvSpPr>
          <p:nvPr/>
        </p:nvSpPr>
        <p:spPr>
          <a:xfrm>
            <a:off x="5893422" y="4812123"/>
            <a:ext cx="2534298" cy="148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None/>
            </a:pPr>
            <a:r>
              <a:rPr lang="en-US" sz="900" dirty="0">
                <a:latin typeface="Times New Roman" panose="02020603050405020304" pitchFamily="18" charset="0"/>
                <a:ea typeface="Times New Roman" panose="02020603050405020304" pitchFamily="18" charset="0"/>
                <a:hlinkClick r:id="rId4"/>
              </a:rPr>
              <a:t>https://</a:t>
            </a:r>
            <a:r>
              <a:rPr lang="en-US" sz="900" dirty="0" smtClean="0">
                <a:latin typeface="Times New Roman" panose="02020603050405020304" pitchFamily="18" charset="0"/>
                <a:ea typeface="Times New Roman" panose="02020603050405020304" pitchFamily="18" charset="0"/>
                <a:hlinkClick r:id="rId4"/>
              </a:rPr>
              <a:t>en.wikipedia.org/wiki/Joseph_Fourier</a:t>
            </a:r>
            <a:r>
              <a:rPr lang="en-US" sz="900" dirty="0" smtClean="0">
                <a:latin typeface="Times New Roman" panose="02020603050405020304" pitchFamily="18" charset="0"/>
                <a:ea typeface="Times New Roman" panose="02020603050405020304" pitchFamily="18" charset="0"/>
              </a:rPr>
              <a:t>  [3]</a:t>
            </a:r>
            <a:endParaRPr lang="en-US" sz="900" dirty="0"/>
          </a:p>
        </p:txBody>
      </p:sp>
      <p:sp>
        <p:nvSpPr>
          <p:cNvPr id="12" name="Google Shape;169;p28"/>
          <p:cNvSpPr txBox="1">
            <a:spLocks/>
          </p:cNvSpPr>
          <p:nvPr/>
        </p:nvSpPr>
        <p:spPr>
          <a:xfrm>
            <a:off x="6051918" y="4458555"/>
            <a:ext cx="1976514" cy="3389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dirty="0" smtClean="0">
                <a:latin typeface="Times New Roman" panose="02020603050405020304" pitchFamily="18" charset="0"/>
                <a:ea typeface="Times New Roman" panose="02020603050405020304" pitchFamily="18" charset="0"/>
              </a:rPr>
              <a:t>Jean-Baptiste Fourier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ight Arrow 1"/>
          <p:cNvSpPr/>
          <p:nvPr/>
        </p:nvSpPr>
        <p:spPr>
          <a:xfrm>
            <a:off x="3063240" y="198120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Bent Arrow 2"/>
          <p:cNvSpPr/>
          <p:nvPr/>
        </p:nvSpPr>
        <p:spPr>
          <a:xfrm rot="5400000">
            <a:off x="7444740" y="1363980"/>
            <a:ext cx="426720" cy="1463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ent Arrow 46"/>
          <p:cNvSpPr/>
          <p:nvPr/>
        </p:nvSpPr>
        <p:spPr>
          <a:xfrm rot="10800000">
            <a:off x="7155180" y="2590800"/>
            <a:ext cx="1203960" cy="822960"/>
          </a:xfrm>
          <a:prstGeom prst="bentArrow">
            <a:avLst>
              <a:gd name="adj1" fmla="val 14720"/>
              <a:gd name="adj2" fmla="val 20327"/>
              <a:gd name="adj3" fmla="val 20327"/>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ight Arrow 47"/>
          <p:cNvSpPr/>
          <p:nvPr/>
        </p:nvSpPr>
        <p:spPr>
          <a:xfrm rot="10800000">
            <a:off x="3215640" y="321564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Bent Arrow 48"/>
          <p:cNvSpPr/>
          <p:nvPr/>
        </p:nvSpPr>
        <p:spPr>
          <a:xfrm rot="16200000" flipH="1">
            <a:off x="-41910" y="3364230"/>
            <a:ext cx="937260" cy="5029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ent Arrow 49"/>
          <p:cNvSpPr/>
          <p:nvPr/>
        </p:nvSpPr>
        <p:spPr>
          <a:xfrm rot="10800000" flipH="1">
            <a:off x="274320" y="4221480"/>
            <a:ext cx="195072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9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Subtitle 2"/>
          <p:cNvSpPr>
            <a:spLocks noGrp="1"/>
          </p:cNvSpPr>
          <p:nvPr>
            <p:ph type="subTitle" idx="5"/>
          </p:nvPr>
        </p:nvSpPr>
        <p:spPr>
          <a:xfrm>
            <a:off x="103650" y="1977610"/>
            <a:ext cx="7501110" cy="849410"/>
          </a:xfrm>
        </p:spPr>
        <p:txBody>
          <a:bodyPr/>
          <a:lstStyle/>
          <a:p>
            <a:r>
              <a:rPr lang="en-US" sz="1400" dirty="0">
                <a:latin typeface="Times New Roman" panose="02020603050405020304" pitchFamily="18" charset="0"/>
                <a:ea typeface="Times New Roman" panose="02020603050405020304" pitchFamily="18" charset="0"/>
              </a:rPr>
              <a:t>In 2021, </a:t>
            </a:r>
            <a:r>
              <a:rPr lang="en-US" sz="1400" dirty="0" err="1">
                <a:latin typeface="Times New Roman" panose="02020603050405020304" pitchFamily="18" charset="0"/>
                <a:ea typeface="Times New Roman" panose="02020603050405020304" pitchFamily="18" charset="0"/>
              </a:rPr>
              <a:t>Yoshiyasu</a:t>
            </a:r>
            <a:r>
              <a:rPr lang="en-US" sz="1400" dirty="0">
                <a:latin typeface="Times New Roman" panose="02020603050405020304" pitchFamily="18" charset="0"/>
                <a:ea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rPr>
              <a:t>Takefuji's</a:t>
            </a:r>
            <a:r>
              <a:rPr lang="en-US" sz="1400" dirty="0">
                <a:latin typeface="Times New Roman" panose="02020603050405020304" pitchFamily="18" charset="0"/>
                <a:ea typeface="Times New Roman" panose="02020603050405020304" pitchFamily="18" charset="0"/>
              </a:rPr>
              <a:t> groundbreaking paper delves into the world of Fourier analysis </a:t>
            </a:r>
            <a:r>
              <a:rPr lang="en-US" sz="1400" dirty="0" smtClean="0">
                <a:latin typeface="Times New Roman" panose="02020603050405020304" pitchFamily="18" charset="0"/>
                <a:ea typeface="Times New Roman" panose="02020603050405020304" pitchFamily="18" charset="0"/>
              </a:rPr>
              <a:t>to monitor </a:t>
            </a:r>
            <a:r>
              <a:rPr lang="en-US" sz="1400" dirty="0">
                <a:latin typeface="Times New Roman" panose="02020603050405020304" pitchFamily="18" charset="0"/>
                <a:ea typeface="Times New Roman" panose="02020603050405020304" pitchFamily="18" charset="0"/>
              </a:rPr>
              <a:t>and understand the dynamics of the COVID-19 pandemic in the United States</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a:t>
            </a:r>
            <a:r>
              <a:rPr lang="en-US" dirty="0" smtClean="0"/>
              <a:t>US [11]</a:t>
            </a:r>
            <a:endParaRPr lang="en-US" dirty="0"/>
          </a:p>
        </p:txBody>
      </p:sp>
    </p:spTree>
    <p:extLst>
      <p:ext uri="{BB962C8B-B14F-4D97-AF65-F5344CB8AC3E}">
        <p14:creationId xmlns:p14="http://schemas.microsoft.com/office/powerpoint/2010/main" val="37726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pic>
        <p:nvPicPr>
          <p:cNvPr id="2" name="Picture 1"/>
          <p:cNvPicPr>
            <a:picLocks noChangeAspect="1"/>
          </p:cNvPicPr>
          <p:nvPr/>
        </p:nvPicPr>
        <p:blipFill>
          <a:blip r:embed="rId3"/>
          <a:stretch>
            <a:fillRect/>
          </a:stretch>
        </p:blipFill>
        <p:spPr>
          <a:xfrm>
            <a:off x="2798987" y="1844040"/>
            <a:ext cx="3736326" cy="2562576"/>
          </a:xfrm>
          <a:prstGeom prst="rect">
            <a:avLst/>
          </a:prstGeom>
        </p:spPr>
      </p:pic>
      <p:sp>
        <p:nvSpPr>
          <p:cNvPr id="19" name="Subtitle 2"/>
          <p:cNvSpPr>
            <a:spLocks noGrp="1"/>
          </p:cNvSpPr>
          <p:nvPr>
            <p:ph type="subTitle" idx="5"/>
          </p:nvPr>
        </p:nvSpPr>
        <p:spPr>
          <a:xfrm>
            <a:off x="682770" y="4294090"/>
            <a:ext cx="7501110" cy="849410"/>
          </a:xfrm>
        </p:spPr>
        <p:txBody>
          <a:bodyPr/>
          <a:lstStyle/>
          <a:p>
            <a:pPr algn="ctr"/>
            <a:r>
              <a:rPr lang="en-US" sz="1200" dirty="0"/>
              <a:t>Number of daily deaths in the US from 1 March 2019 to 24 October 2020. X-axis: days, Y-axis: the </a:t>
            </a:r>
            <a:r>
              <a:rPr lang="en-US" sz="1200" dirty="0" smtClean="0"/>
              <a:t>number </a:t>
            </a:r>
            <a:r>
              <a:rPr lang="en-US" sz="1200" dirty="0"/>
              <a:t>of daily deaths, red point indicating 8 </a:t>
            </a:r>
            <a:r>
              <a:rPr lang="en-US" sz="1200" dirty="0" smtClean="0"/>
              <a:t>April [11].</a:t>
            </a:r>
            <a:endParaRPr lang="en-US" sz="1200" dirty="0">
              <a:latin typeface="Times New Roman" panose="02020603050405020304" pitchFamily="18" charset="0"/>
              <a:cs typeface="Times New Roman" panose="02020603050405020304" pitchFamily="18" charset="0"/>
            </a:endParaRPr>
          </a:p>
        </p:txBody>
      </p:sp>
      <p:sp>
        <p:nvSpPr>
          <p:cNvPr id="21" name="Subtitle 2"/>
          <p:cNvSpPr>
            <a:spLocks noGrp="1"/>
          </p:cNvSpPr>
          <p:nvPr>
            <p:ph type="subTitle" idx="5"/>
          </p:nvPr>
        </p:nvSpPr>
        <p:spPr>
          <a:xfrm>
            <a:off x="0" y="2008090"/>
            <a:ext cx="2830050" cy="1184690"/>
          </a:xfrm>
        </p:spPr>
        <p:txBody>
          <a:bodyPr/>
          <a:lstStyle/>
          <a:p>
            <a:r>
              <a:rPr lang="en-US" sz="1200" dirty="0">
                <a:latin typeface="Times New Roman" panose="02020603050405020304" pitchFamily="18" charset="0"/>
                <a:ea typeface="Times New Roman" panose="02020603050405020304" pitchFamily="18" charset="0"/>
              </a:rPr>
              <a:t>This paper introduces a </a:t>
            </a:r>
            <a:r>
              <a:rPr lang="en-US" sz="1200" dirty="0" smtClean="0">
                <a:latin typeface="Times New Roman" panose="02020603050405020304" pitchFamily="18" charset="0"/>
                <a:ea typeface="Times New Roman" panose="02020603050405020304" pitchFamily="18" charset="0"/>
              </a:rPr>
              <a:t>Fourier analysis </a:t>
            </a:r>
            <a:r>
              <a:rPr lang="en-US" sz="1200" dirty="0">
                <a:latin typeface="Times New Roman" panose="02020603050405020304" pitchFamily="18" charset="0"/>
                <a:ea typeface="Times New Roman" panose="02020603050405020304" pitchFamily="18" charset="0"/>
              </a:rPr>
              <a:t>approach for examining the cycle length and the power spectrum of the COVID-19 pandemic by converting the number of daily </a:t>
            </a:r>
            <a:r>
              <a:rPr lang="en-US" sz="1200" dirty="0" smtClean="0">
                <a:latin typeface="Times New Roman" panose="02020603050405020304" pitchFamily="18" charset="0"/>
                <a:ea typeface="Times New Roman" panose="02020603050405020304" pitchFamily="18" charset="0"/>
              </a:rPr>
              <a:t>deaths </a:t>
            </a:r>
            <a:r>
              <a:rPr lang="en-US" sz="1200" dirty="0">
                <a:latin typeface="Times New Roman" panose="02020603050405020304" pitchFamily="18" charset="0"/>
                <a:ea typeface="Times New Roman" panose="02020603050405020304" pitchFamily="18" charset="0"/>
              </a:rPr>
              <a:t>into the frequency domain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81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pic>
        <p:nvPicPr>
          <p:cNvPr id="4" name="Picture 3"/>
          <p:cNvPicPr>
            <a:picLocks noChangeAspect="1"/>
          </p:cNvPicPr>
          <p:nvPr/>
        </p:nvPicPr>
        <p:blipFill>
          <a:blip r:embed="rId3"/>
          <a:stretch>
            <a:fillRect/>
          </a:stretch>
        </p:blipFill>
        <p:spPr>
          <a:xfrm>
            <a:off x="2796540" y="1748639"/>
            <a:ext cx="3590376" cy="2557375"/>
          </a:xfrm>
          <a:prstGeom prst="rect">
            <a:avLst/>
          </a:prstGeom>
        </p:spPr>
      </p:pic>
      <p:sp>
        <p:nvSpPr>
          <p:cNvPr id="21" name="Subtitle 2"/>
          <p:cNvSpPr>
            <a:spLocks noGrp="1"/>
          </p:cNvSpPr>
          <p:nvPr>
            <p:ph type="subTitle" idx="5"/>
          </p:nvPr>
        </p:nvSpPr>
        <p:spPr>
          <a:xfrm>
            <a:off x="2301240" y="4332190"/>
            <a:ext cx="4434840" cy="567470"/>
          </a:xfrm>
        </p:spPr>
        <p:txBody>
          <a:bodyPr/>
          <a:lstStyle/>
          <a:p>
            <a:pPr algn="ctr"/>
            <a:r>
              <a:rPr lang="en-US" sz="1200" dirty="0"/>
              <a:t>Result of spectrum analysis using FFT. X-axis: the cycle of days, Y-axis: the power </a:t>
            </a:r>
            <a:r>
              <a:rPr lang="en-US" sz="1200" dirty="0" smtClean="0"/>
              <a:t>spectrum [9].</a:t>
            </a:r>
            <a:endParaRPr lang="en-US" sz="1200" dirty="0">
              <a:latin typeface="Times New Roman" panose="02020603050405020304" pitchFamily="18" charset="0"/>
              <a:cs typeface="Times New Roman" panose="02020603050405020304" pitchFamily="18" charset="0"/>
            </a:endParaRPr>
          </a:p>
        </p:txBody>
      </p:sp>
      <p:sp>
        <p:nvSpPr>
          <p:cNvPr id="22" name="Subtitle 2"/>
          <p:cNvSpPr>
            <a:spLocks noGrp="1"/>
          </p:cNvSpPr>
          <p:nvPr>
            <p:ph type="subTitle" idx="5"/>
          </p:nvPr>
        </p:nvSpPr>
        <p:spPr>
          <a:xfrm>
            <a:off x="0" y="2008090"/>
            <a:ext cx="2830050" cy="1184690"/>
          </a:xfrm>
        </p:spPr>
        <p:txBody>
          <a:bodyPr/>
          <a:lstStyle/>
          <a:p>
            <a:r>
              <a:rPr lang="en-US" sz="1200" dirty="0">
                <a:latin typeface="Times New Roman" panose="02020603050405020304" pitchFamily="18" charset="0"/>
                <a:ea typeface="Times New Roman" panose="02020603050405020304" pitchFamily="18" charset="0"/>
              </a:rPr>
              <a:t>This paper introduces a </a:t>
            </a:r>
            <a:r>
              <a:rPr lang="en-US" sz="1200" dirty="0" smtClean="0">
                <a:latin typeface="Times New Roman" panose="02020603050405020304" pitchFamily="18" charset="0"/>
                <a:ea typeface="Times New Roman" panose="02020603050405020304" pitchFamily="18" charset="0"/>
              </a:rPr>
              <a:t>Fourier analysis </a:t>
            </a:r>
            <a:r>
              <a:rPr lang="en-US" sz="1200" dirty="0">
                <a:latin typeface="Times New Roman" panose="02020603050405020304" pitchFamily="18" charset="0"/>
                <a:ea typeface="Times New Roman" panose="02020603050405020304" pitchFamily="18" charset="0"/>
              </a:rPr>
              <a:t>approach for examining the cycle length and the power spectrum of the COVID-19 pandemic by converting the number of daily </a:t>
            </a:r>
            <a:r>
              <a:rPr lang="en-US" sz="1200" dirty="0" smtClean="0">
                <a:latin typeface="Times New Roman" panose="02020603050405020304" pitchFamily="18" charset="0"/>
                <a:ea typeface="Times New Roman" panose="02020603050405020304" pitchFamily="18" charset="0"/>
              </a:rPr>
              <a:t>deaths </a:t>
            </a:r>
            <a:r>
              <a:rPr lang="en-US" sz="1200" dirty="0">
                <a:latin typeface="Times New Roman" panose="02020603050405020304" pitchFamily="18" charset="0"/>
                <a:ea typeface="Times New Roman" panose="02020603050405020304" pitchFamily="18" charset="0"/>
              </a:rPr>
              <a:t>into the frequency domain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pic>
        <p:nvPicPr>
          <p:cNvPr id="2" name="Picture 1"/>
          <p:cNvPicPr>
            <a:picLocks noChangeAspect="1"/>
          </p:cNvPicPr>
          <p:nvPr/>
        </p:nvPicPr>
        <p:blipFill>
          <a:blip r:embed="rId3"/>
          <a:stretch>
            <a:fillRect/>
          </a:stretch>
        </p:blipFill>
        <p:spPr>
          <a:xfrm>
            <a:off x="548439" y="1683882"/>
            <a:ext cx="3174103" cy="2176975"/>
          </a:xfrm>
          <a:prstGeom prst="rect">
            <a:avLst/>
          </a:prstGeom>
        </p:spPr>
      </p:pic>
      <p:pic>
        <p:nvPicPr>
          <p:cNvPr id="4" name="Picture 3"/>
          <p:cNvPicPr>
            <a:picLocks noChangeAspect="1"/>
          </p:cNvPicPr>
          <p:nvPr/>
        </p:nvPicPr>
        <p:blipFill rotWithShape="1">
          <a:blip r:embed="rId4"/>
          <a:srcRect r="5176"/>
          <a:stretch/>
        </p:blipFill>
        <p:spPr>
          <a:xfrm>
            <a:off x="5009937" y="1428599"/>
            <a:ext cx="3478743" cy="2613117"/>
          </a:xfrm>
          <a:prstGeom prst="rect">
            <a:avLst/>
          </a:prstGeom>
        </p:spPr>
      </p:pic>
      <p:sp>
        <p:nvSpPr>
          <p:cNvPr id="21" name="Subtitle 2"/>
          <p:cNvSpPr>
            <a:spLocks noGrp="1"/>
          </p:cNvSpPr>
          <p:nvPr>
            <p:ph type="subTitle" idx="5"/>
          </p:nvPr>
        </p:nvSpPr>
        <p:spPr>
          <a:xfrm>
            <a:off x="-365760" y="3996910"/>
            <a:ext cx="4434840" cy="567470"/>
          </a:xfrm>
        </p:spPr>
        <p:txBody>
          <a:bodyPr/>
          <a:lstStyle/>
          <a:p>
            <a:pPr algn="ctr"/>
            <a:r>
              <a:rPr lang="en-US" sz="1200" dirty="0" smtClean="0"/>
              <a:t>Number of daily deaths in the US from 1 March 2019 to 24 October 2020. X-axis: days, Y-axis: the number of daily deaths, red point indicating 8 April [11].</a:t>
            </a:r>
            <a:endParaRPr lang="en-US" sz="1200" dirty="0">
              <a:latin typeface="Times New Roman" panose="02020603050405020304" pitchFamily="18" charset="0"/>
              <a:cs typeface="Times New Roman" panose="02020603050405020304" pitchFamily="18" charset="0"/>
            </a:endParaRPr>
          </a:p>
        </p:txBody>
      </p:sp>
      <p:sp>
        <p:nvSpPr>
          <p:cNvPr id="22" name="Subtitle 2"/>
          <p:cNvSpPr>
            <a:spLocks noGrp="1"/>
          </p:cNvSpPr>
          <p:nvPr>
            <p:ph type="subTitle" idx="5"/>
          </p:nvPr>
        </p:nvSpPr>
        <p:spPr>
          <a:xfrm>
            <a:off x="4785360" y="3928330"/>
            <a:ext cx="3924300" cy="567470"/>
          </a:xfrm>
        </p:spPr>
        <p:txBody>
          <a:bodyPr/>
          <a:lstStyle/>
          <a:p>
            <a:pPr algn="ctr"/>
            <a:r>
              <a:rPr lang="en-US" sz="1200" dirty="0"/>
              <a:t>Result of spectrum analysis using FFT. X-axis: the cycle of days, Y-axis: the power spectrum </a:t>
            </a:r>
            <a:r>
              <a:rPr lang="en-US" sz="1200" dirty="0" smtClean="0"/>
              <a:t>[11].</a:t>
            </a:r>
            <a:endParaRPr lang="en-US" sz="1200" dirty="0">
              <a:latin typeface="Times New Roman" panose="02020603050405020304" pitchFamily="18" charset="0"/>
              <a:cs typeface="Times New Roman" panose="02020603050405020304" pitchFamily="18" charset="0"/>
            </a:endParaRPr>
          </a:p>
        </p:txBody>
      </p:sp>
      <p:sp>
        <p:nvSpPr>
          <p:cNvPr id="7" name="Right Arrow 6"/>
          <p:cNvSpPr/>
          <p:nvPr/>
        </p:nvSpPr>
        <p:spPr>
          <a:xfrm>
            <a:off x="3840480" y="2537460"/>
            <a:ext cx="108204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p:cNvSpPr>
            <a:spLocks noGrp="1"/>
          </p:cNvSpPr>
          <p:nvPr>
            <p:ph type="subTitle" idx="5"/>
          </p:nvPr>
        </p:nvSpPr>
        <p:spPr>
          <a:xfrm>
            <a:off x="3390900" y="1848070"/>
            <a:ext cx="1562100" cy="773210"/>
          </a:xfrm>
        </p:spPr>
        <p:txBody>
          <a:bodyPr/>
          <a:lstStyle/>
          <a:p>
            <a:pPr algn="ctr"/>
            <a:r>
              <a:rPr lang="en-US" sz="1200" dirty="0" smtClean="0">
                <a:latin typeface="Times New Roman" panose="02020603050405020304" pitchFamily="18" charset="0"/>
                <a:ea typeface="Times New Roman" panose="02020603050405020304" pitchFamily="18" charset="0"/>
              </a:rPr>
              <a:t>daily deaths to </a:t>
            </a:r>
            <a:r>
              <a:rPr lang="en-US" sz="1200" dirty="0">
                <a:latin typeface="Times New Roman" panose="02020603050405020304" pitchFamily="18" charset="0"/>
                <a:ea typeface="Times New Roman" panose="02020603050405020304" pitchFamily="18" charset="0"/>
              </a:rPr>
              <a:t>frequency domain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1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674590" cy="2152430"/>
          </a:xfrm>
        </p:spPr>
        <p:txBody>
          <a:bodyPr/>
          <a:lstStyle/>
          <a:p>
            <a:pPr algn="ctr"/>
            <a:r>
              <a:rPr lang="en-US" sz="2000" dirty="0">
                <a:latin typeface="Times New Roman" panose="02020603050405020304" pitchFamily="18" charset="0"/>
                <a:ea typeface="Times New Roman" panose="02020603050405020304" pitchFamily="18" charset="0"/>
              </a:rPr>
              <a:t>This paper introduces a </a:t>
            </a:r>
            <a:r>
              <a:rPr lang="en-US" sz="2000" dirty="0">
                <a:solidFill>
                  <a:srgbClr val="FF0000"/>
                </a:solidFill>
                <a:latin typeface="Times New Roman" panose="02020603050405020304" pitchFamily="18" charset="0"/>
                <a:ea typeface="Times New Roman" panose="02020603050405020304" pitchFamily="18" charset="0"/>
              </a:rPr>
              <a:t>Fourier analysis approach </a:t>
            </a:r>
            <a:r>
              <a:rPr lang="en-US" sz="2000" dirty="0">
                <a:latin typeface="Times New Roman" panose="02020603050405020304" pitchFamily="18" charset="0"/>
                <a:ea typeface="Times New Roman" panose="02020603050405020304" pitchFamily="18" charset="0"/>
              </a:rPr>
              <a:t>for examining the </a:t>
            </a:r>
            <a:r>
              <a:rPr lang="en-US" sz="2000" u="sng" dirty="0">
                <a:latin typeface="Times New Roman" panose="02020603050405020304" pitchFamily="18" charset="0"/>
                <a:ea typeface="Times New Roman" panose="02020603050405020304" pitchFamily="18" charset="0"/>
              </a:rPr>
              <a:t>cycle length </a:t>
            </a:r>
            <a:r>
              <a:rPr lang="en-US" sz="2000" dirty="0">
                <a:latin typeface="Times New Roman" panose="02020603050405020304" pitchFamily="18" charset="0"/>
                <a:ea typeface="Times New Roman" panose="02020603050405020304" pitchFamily="18" charset="0"/>
              </a:rPr>
              <a:t>and the </a:t>
            </a:r>
            <a:r>
              <a:rPr lang="en-US" sz="2000" u="sng" dirty="0" smtClean="0">
                <a:latin typeface="Times New Roman" panose="02020603050405020304" pitchFamily="18" charset="0"/>
                <a:ea typeface="Times New Roman" panose="02020603050405020304" pitchFamily="18" charset="0"/>
              </a:rPr>
              <a:t>power spectrum </a:t>
            </a:r>
            <a:r>
              <a:rPr lang="en-US" sz="2000" dirty="0">
                <a:latin typeface="Times New Roman" panose="02020603050405020304" pitchFamily="18" charset="0"/>
                <a:ea typeface="Times New Roman" panose="02020603050405020304" pitchFamily="18" charset="0"/>
              </a:rPr>
              <a:t>of the COVID-19 pandemic by </a:t>
            </a:r>
            <a:r>
              <a:rPr lang="en-US" sz="2000" u="sng" dirty="0">
                <a:latin typeface="Times New Roman" panose="02020603050405020304" pitchFamily="18" charset="0"/>
                <a:ea typeface="Times New Roman" panose="02020603050405020304" pitchFamily="18" charset="0"/>
              </a:rPr>
              <a:t>converting the number of daily deaths into the frequency domain</a:t>
            </a:r>
            <a:endParaRPr lang="en-US" sz="2000" u="sng"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1094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628870" cy="79607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study presents a unique perspective by focusing on cycle length </a:t>
            </a:r>
            <a:r>
              <a:rPr lang="en-US" sz="1400" dirty="0" smtClean="0">
                <a:latin typeface="Times New Roman" panose="02020603050405020304" pitchFamily="18" charset="0"/>
                <a:ea typeface="Times New Roman" panose="02020603050405020304" pitchFamily="18" charset="0"/>
              </a:rPr>
              <a:t>(one month) in </a:t>
            </a:r>
            <a:r>
              <a:rPr lang="en-US" sz="1400" dirty="0">
                <a:latin typeface="Times New Roman" panose="02020603050405020304" pitchFamily="18" charset="0"/>
                <a:ea typeface="Times New Roman" panose="02020603050405020304" pitchFamily="18" charset="0"/>
              </a:rPr>
              <a:t>the power spectrum, providing valuable insights into the pandemic's </a:t>
            </a:r>
            <a:r>
              <a:rPr lang="en-US" sz="1400" dirty="0" smtClean="0">
                <a:latin typeface="Times New Roman" panose="02020603050405020304" pitchFamily="18" charset="0"/>
                <a:ea typeface="Times New Roman" panose="02020603050405020304" pitchFamily="18" charset="0"/>
              </a:rPr>
              <a:t>behavior (frequency of deaths during said period).</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52274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18890" y="2080260"/>
            <a:ext cx="8628870" cy="11353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study presents a unique perspective by focusing on cycle length </a:t>
            </a:r>
            <a:r>
              <a:rPr lang="en-US" sz="1400" dirty="0" smtClean="0">
                <a:latin typeface="Times New Roman" panose="02020603050405020304" pitchFamily="18" charset="0"/>
                <a:ea typeface="Times New Roman" panose="02020603050405020304" pitchFamily="18" charset="0"/>
              </a:rPr>
              <a:t>(one month) in </a:t>
            </a:r>
            <a:r>
              <a:rPr lang="en-US" sz="1400" dirty="0">
                <a:latin typeface="Times New Roman" panose="02020603050405020304" pitchFamily="18" charset="0"/>
                <a:ea typeface="Times New Roman" panose="02020603050405020304" pitchFamily="18" charset="0"/>
              </a:rPr>
              <a:t>the power spectrum, providing valuable insights into the pandemic's </a:t>
            </a:r>
            <a:r>
              <a:rPr lang="en-US" sz="1400" dirty="0" smtClean="0">
                <a:latin typeface="Times New Roman" panose="02020603050405020304" pitchFamily="18" charset="0"/>
                <a:ea typeface="Times New Roman" panose="02020603050405020304" pitchFamily="18" charset="0"/>
              </a:rPr>
              <a:t>behavior (frequency of deaths during said period).</a:t>
            </a:r>
            <a:r>
              <a:rPr lang="en-US" sz="1400" dirty="0">
                <a:latin typeface="Times New Roman" panose="02020603050405020304" pitchFamily="18" charset="0"/>
                <a:ea typeface="Times New Roman" panose="02020603050405020304" pitchFamily="18" charset="0"/>
              </a:rPr>
              <a:t> </a:t>
            </a:r>
            <a:endParaRPr lang="en-US" sz="1400" dirty="0" smtClean="0">
              <a:latin typeface="Times New Roman" panose="02020603050405020304" pitchFamily="18" charset="0"/>
              <a:ea typeface="Times New Roman" panose="02020603050405020304" pitchFamily="18" charset="0"/>
            </a:endParaRP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By </a:t>
            </a:r>
            <a:r>
              <a:rPr lang="en-US" sz="1400" dirty="0">
                <a:latin typeface="Times New Roman" panose="02020603050405020304" pitchFamily="18" charset="0"/>
                <a:ea typeface="Times New Roman" panose="02020603050405020304" pitchFamily="18" charset="0"/>
              </a:rPr>
              <a:t>applying the Fast Fourier Transform (FFT) to daily death data recorded from March 1, 2020, to October 24, 2020, the researchers could identify recurring cycles within the pandemic.</a:t>
            </a:r>
          </a:p>
          <a:p>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17772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1353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study presents a unique perspective by focusing on cycle length </a:t>
            </a:r>
            <a:r>
              <a:rPr lang="en-US" sz="1400" dirty="0" smtClean="0">
                <a:latin typeface="Times New Roman" panose="02020603050405020304" pitchFamily="18" charset="0"/>
                <a:ea typeface="Times New Roman" panose="02020603050405020304" pitchFamily="18" charset="0"/>
              </a:rPr>
              <a:t>(one month) in </a:t>
            </a:r>
            <a:r>
              <a:rPr lang="en-US" sz="1400" dirty="0">
                <a:latin typeface="Times New Roman" panose="02020603050405020304" pitchFamily="18" charset="0"/>
                <a:ea typeface="Times New Roman" panose="02020603050405020304" pitchFamily="18" charset="0"/>
              </a:rPr>
              <a:t>the power spectrum, providing valuable insights into the pandemic's </a:t>
            </a:r>
            <a:r>
              <a:rPr lang="en-US" sz="1400" dirty="0" smtClean="0">
                <a:latin typeface="Times New Roman" panose="02020603050405020304" pitchFamily="18" charset="0"/>
                <a:ea typeface="Times New Roman" panose="02020603050405020304" pitchFamily="18" charset="0"/>
              </a:rPr>
              <a:t>behavior (frequency of deaths during said period).</a:t>
            </a:r>
            <a:r>
              <a:rPr lang="en-US" sz="1400" dirty="0">
                <a:latin typeface="Times New Roman" panose="02020603050405020304" pitchFamily="18" charset="0"/>
                <a:ea typeface="Times New Roman" panose="02020603050405020304" pitchFamily="18" charset="0"/>
              </a:rPr>
              <a:t> </a:t>
            </a:r>
            <a:endParaRPr lang="en-US" sz="1400" dirty="0" smtClean="0">
              <a:latin typeface="Times New Roman" panose="02020603050405020304" pitchFamily="18" charset="0"/>
              <a:ea typeface="Times New Roman" panose="02020603050405020304" pitchFamily="18" charset="0"/>
            </a:endParaRP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By </a:t>
            </a:r>
            <a:r>
              <a:rPr lang="en-US" sz="1400" dirty="0">
                <a:latin typeface="Times New Roman" panose="02020603050405020304" pitchFamily="18" charset="0"/>
                <a:ea typeface="Times New Roman" panose="02020603050405020304" pitchFamily="18" charset="0"/>
              </a:rPr>
              <a:t>applying the Fast Fourier Transform (FFT) to daily death data recorded from March 1, 2020, to October 24, 2020, the researchers could identify recurring cycles within the pandemic</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Shorter cycles correspond to pandemic resurgence, while longer cycles indicate a decline</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a:p>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19882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5925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study presents a unique perspective by focusing on cycle length </a:t>
            </a:r>
            <a:r>
              <a:rPr lang="en-US" sz="1400" dirty="0" smtClean="0">
                <a:latin typeface="Times New Roman" panose="02020603050405020304" pitchFamily="18" charset="0"/>
                <a:ea typeface="Times New Roman" panose="02020603050405020304" pitchFamily="18" charset="0"/>
              </a:rPr>
              <a:t>(one month) in </a:t>
            </a:r>
            <a:r>
              <a:rPr lang="en-US" sz="1400" dirty="0">
                <a:latin typeface="Times New Roman" panose="02020603050405020304" pitchFamily="18" charset="0"/>
                <a:ea typeface="Times New Roman" panose="02020603050405020304" pitchFamily="18" charset="0"/>
              </a:rPr>
              <a:t>the power spectrum, providing valuable insights into the pandemic's </a:t>
            </a:r>
            <a:r>
              <a:rPr lang="en-US" sz="1400" dirty="0" smtClean="0">
                <a:latin typeface="Times New Roman" panose="02020603050405020304" pitchFamily="18" charset="0"/>
                <a:ea typeface="Times New Roman" panose="02020603050405020304" pitchFamily="18" charset="0"/>
              </a:rPr>
              <a:t>behavior (frequency of deaths during said period).</a:t>
            </a:r>
            <a:r>
              <a:rPr lang="en-US" sz="1400" dirty="0">
                <a:latin typeface="Times New Roman" panose="02020603050405020304" pitchFamily="18" charset="0"/>
                <a:ea typeface="Times New Roman" panose="02020603050405020304" pitchFamily="18" charset="0"/>
              </a:rPr>
              <a:t> </a:t>
            </a:r>
            <a:endParaRPr lang="en-US" sz="1400" dirty="0" smtClean="0">
              <a:latin typeface="Times New Roman" panose="02020603050405020304" pitchFamily="18" charset="0"/>
              <a:ea typeface="Times New Roman" panose="02020603050405020304" pitchFamily="18" charset="0"/>
            </a:endParaRP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By </a:t>
            </a:r>
            <a:r>
              <a:rPr lang="en-US" sz="1400" dirty="0">
                <a:latin typeface="Times New Roman" panose="02020603050405020304" pitchFamily="18" charset="0"/>
                <a:ea typeface="Times New Roman" panose="02020603050405020304" pitchFamily="18" charset="0"/>
              </a:rPr>
              <a:t>applying the Fast Fourier Transform (FFT) to daily death data recorded from March 1, 2020, to October 24, 2020, the researchers could identify recurring cycles within the pandemic</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Shorter cycles correspond to pandemic resurgence, while longer cycles indicate a decline.</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approach equips policymakers with a simple yet effective method to assess the pandemic's dynamics and make informed, data-driven policy decisions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1182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609686" y="4317901"/>
            <a:ext cx="5139854" cy="321155"/>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600" dirty="0">
                <a:hlinkClick r:id="rId3"/>
              </a:rPr>
              <a:t>https://</a:t>
            </a:r>
            <a:r>
              <a:rPr lang="en-US" sz="600" dirty="0" smtClean="0">
                <a:hlinkClick r:id="rId3"/>
              </a:rPr>
              <a:t>www.researchgate.net/figure/Fast-Fourier-Transformation-2-Fast-Fourier-Transformation-To-increase-the-performance_fig6_323281289</a:t>
            </a:r>
            <a:r>
              <a:rPr lang="en-US" sz="600" dirty="0" smtClean="0"/>
              <a:t> [4] </a:t>
            </a:r>
            <a:endParaRPr sz="6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5754" y="1674685"/>
            <a:ext cx="3596933" cy="2120075"/>
          </a:xfrm>
          <a:prstGeom prst="rect">
            <a:avLst/>
          </a:prstGeom>
        </p:spPr>
      </p:pic>
      <p:sp>
        <p:nvSpPr>
          <p:cNvPr id="11" name="Google Shape;169;p28"/>
          <p:cNvSpPr txBox="1">
            <a:spLocks/>
          </p:cNvSpPr>
          <p:nvPr/>
        </p:nvSpPr>
        <p:spPr>
          <a:xfrm>
            <a:off x="2671572" y="4017673"/>
            <a:ext cx="4798686" cy="321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sz="1100" dirty="0" smtClean="0">
                <a:latin typeface="Times New Roman" panose="02020603050405020304" pitchFamily="18" charset="0"/>
                <a:cs typeface="Times New Roman" panose="02020603050405020304" pitchFamily="18" charset="0"/>
              </a:rPr>
              <a:t>An audio signal consisting of three different signals with individual frequencies.</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69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47244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Focus </a:t>
            </a:r>
            <a:r>
              <a:rPr lang="en-US" sz="1400" dirty="0">
                <a:latin typeface="Times New Roman" panose="02020603050405020304" pitchFamily="18" charset="0"/>
                <a:ea typeface="Times New Roman" panose="02020603050405020304" pitchFamily="18" charset="0"/>
              </a:rPr>
              <a:t>on </a:t>
            </a:r>
            <a:r>
              <a:rPr lang="en-US" sz="1400" b="1" u="sng" dirty="0">
                <a:latin typeface="Times New Roman" panose="02020603050405020304" pitchFamily="18" charset="0"/>
                <a:ea typeface="Times New Roman" panose="02020603050405020304" pitchFamily="18" charset="0"/>
              </a:rPr>
              <a:t>cycle length in the power spectrum </a:t>
            </a:r>
            <a:r>
              <a:rPr lang="en-US" sz="1400" dirty="0">
                <a:latin typeface="Times New Roman" panose="02020603050405020304" pitchFamily="18" charset="0"/>
                <a:ea typeface="Times New Roman" panose="02020603050405020304" pitchFamily="18" charset="0"/>
              </a:rPr>
              <a:t>for a deeper understanding of the pandemic's </a:t>
            </a:r>
            <a:r>
              <a:rPr lang="en-US" sz="1400" dirty="0" smtClean="0">
                <a:latin typeface="Times New Roman" panose="02020603050405020304" pitchFamily="18" charset="0"/>
                <a:ea typeface="Times New Roman" panose="02020603050405020304" pitchFamily="18" charset="0"/>
              </a:rPr>
              <a:t>dynamics-</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15510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86106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Focus </a:t>
            </a:r>
            <a:r>
              <a:rPr lang="en-US" sz="1400" dirty="0">
                <a:latin typeface="Times New Roman" panose="02020603050405020304" pitchFamily="18" charset="0"/>
                <a:ea typeface="Times New Roman" panose="02020603050405020304" pitchFamily="18" charset="0"/>
              </a:rPr>
              <a:t>on </a:t>
            </a:r>
            <a:r>
              <a:rPr lang="en-US" sz="1400" b="1" u="sng" dirty="0">
                <a:latin typeface="Times New Roman" panose="02020603050405020304" pitchFamily="18" charset="0"/>
                <a:ea typeface="Times New Roman" panose="02020603050405020304" pitchFamily="18" charset="0"/>
              </a:rPr>
              <a:t>cycle length in the power spectrum </a:t>
            </a:r>
            <a:r>
              <a:rPr lang="en-US" sz="1400" dirty="0">
                <a:latin typeface="Times New Roman" panose="02020603050405020304" pitchFamily="18" charset="0"/>
                <a:ea typeface="Times New Roman" panose="02020603050405020304" pitchFamily="18" charset="0"/>
              </a:rPr>
              <a:t>for a deeper understanding of the pandemic's dynamics- </a:t>
            </a:r>
            <a:endParaRPr lang="en-US" sz="1400" dirty="0" smtClean="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Rather </a:t>
            </a:r>
            <a:r>
              <a:rPr lang="en-US" sz="1400" dirty="0">
                <a:latin typeface="Times New Roman" panose="02020603050405020304" pitchFamily="18" charset="0"/>
                <a:ea typeface="Times New Roman" panose="02020603050405020304" pitchFamily="18" charset="0"/>
              </a:rPr>
              <a:t>than using the number of sick patients or infected individuals, the author made use of the frequency of death instead</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4702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16586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Focus </a:t>
            </a:r>
            <a:r>
              <a:rPr lang="en-US" sz="1400" dirty="0">
                <a:latin typeface="Times New Roman" panose="02020603050405020304" pitchFamily="18" charset="0"/>
                <a:ea typeface="Times New Roman" panose="02020603050405020304" pitchFamily="18" charset="0"/>
              </a:rPr>
              <a:t>on </a:t>
            </a:r>
            <a:r>
              <a:rPr lang="en-US" sz="1400" b="1" u="sng" dirty="0">
                <a:latin typeface="Times New Roman" panose="02020603050405020304" pitchFamily="18" charset="0"/>
                <a:ea typeface="Times New Roman" panose="02020603050405020304" pitchFamily="18" charset="0"/>
              </a:rPr>
              <a:t>cycle length in the power spectrum </a:t>
            </a:r>
            <a:r>
              <a:rPr lang="en-US" sz="1400" dirty="0">
                <a:latin typeface="Times New Roman" panose="02020603050405020304" pitchFamily="18" charset="0"/>
                <a:ea typeface="Times New Roman" panose="02020603050405020304" pitchFamily="18" charset="0"/>
              </a:rPr>
              <a:t>for a deeper understanding of the pandemic's dynamics- </a:t>
            </a:r>
            <a:endParaRPr lang="en-US" sz="1400" dirty="0" smtClean="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Rather </a:t>
            </a:r>
            <a:r>
              <a:rPr lang="en-US" sz="1400" dirty="0">
                <a:latin typeface="Times New Roman" panose="02020603050405020304" pitchFamily="18" charset="0"/>
                <a:ea typeface="Times New Roman" panose="02020603050405020304" pitchFamily="18" charset="0"/>
              </a:rPr>
              <a:t>than using the number of sick patients or infected individuals, the author made use of the frequency of death instead</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Informed </a:t>
            </a:r>
            <a:r>
              <a:rPr lang="en-US" sz="1400" dirty="0">
                <a:latin typeface="Times New Roman" panose="02020603050405020304" pitchFamily="18" charset="0"/>
                <a:ea typeface="Times New Roman" panose="02020603050405020304" pitchFamily="18" charset="0"/>
              </a:rPr>
              <a:t>Policy Decisions: Helps policymakers make informed decisions regarding public health policies by gauging the strength or decline of pandemic waves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7498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67640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Focus </a:t>
            </a:r>
            <a:r>
              <a:rPr lang="en-US" sz="1400" dirty="0">
                <a:latin typeface="Times New Roman" panose="02020603050405020304" pitchFamily="18" charset="0"/>
                <a:ea typeface="Times New Roman" panose="02020603050405020304" pitchFamily="18" charset="0"/>
              </a:rPr>
              <a:t>on </a:t>
            </a:r>
            <a:r>
              <a:rPr lang="en-US" sz="1400" b="1" u="sng" dirty="0">
                <a:latin typeface="Times New Roman" panose="02020603050405020304" pitchFamily="18" charset="0"/>
                <a:ea typeface="Times New Roman" panose="02020603050405020304" pitchFamily="18" charset="0"/>
              </a:rPr>
              <a:t>cycle length in the power spectrum</a:t>
            </a:r>
            <a:r>
              <a:rPr lang="en-US" sz="1400" dirty="0">
                <a:latin typeface="Times New Roman" panose="02020603050405020304" pitchFamily="18" charset="0"/>
                <a:ea typeface="Times New Roman" panose="02020603050405020304" pitchFamily="18" charset="0"/>
              </a:rPr>
              <a:t> for a deeper understanding of the pandemic's </a:t>
            </a:r>
            <a:r>
              <a:rPr lang="en-US" sz="1400" dirty="0" smtClean="0">
                <a:latin typeface="Times New Roman" panose="02020603050405020304" pitchFamily="18" charset="0"/>
                <a:ea typeface="Times New Roman" panose="02020603050405020304" pitchFamily="18" charset="0"/>
              </a:rPr>
              <a:t>dynamics-</a:t>
            </a:r>
            <a:endParaRPr lang="en-US" sz="1400" dirty="0">
              <a:latin typeface="Times New Roman" panose="02020603050405020304" pitchFamily="18" charset="0"/>
              <a:ea typeface="Times New Roman" panose="02020603050405020304" pitchFamily="18" charset="0"/>
            </a:endParaRP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Rather </a:t>
            </a:r>
            <a:r>
              <a:rPr lang="en-US" sz="1400" dirty="0">
                <a:latin typeface="Times New Roman" panose="02020603050405020304" pitchFamily="18" charset="0"/>
                <a:ea typeface="Times New Roman" panose="02020603050405020304" pitchFamily="18" charset="0"/>
              </a:rPr>
              <a:t>than using the number of sick patients or infected individuals, the author made use of the frequency of death instead</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Helps </a:t>
            </a:r>
            <a:r>
              <a:rPr lang="en-US" sz="1400" dirty="0">
                <a:latin typeface="Times New Roman" panose="02020603050405020304" pitchFamily="18" charset="0"/>
                <a:ea typeface="Times New Roman" panose="02020603050405020304" pitchFamily="18" charset="0"/>
              </a:rPr>
              <a:t>policymakers make informed decisions regarding public health policies by gauging the strength or decline of pandemic waves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Fourier analysis approach can be applied beyond COVID-19, making it a valuable tool for broader epidemiological studies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16285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4495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Requires </a:t>
            </a:r>
            <a:r>
              <a:rPr lang="en-US" sz="1400" dirty="0">
                <a:latin typeface="Times New Roman" panose="02020603050405020304" pitchFamily="18" charset="0"/>
                <a:ea typeface="Times New Roman" panose="02020603050405020304" pitchFamily="18" charset="0"/>
              </a:rPr>
              <a:t>accurate and comprehensive data on daily COVID-19 </a:t>
            </a:r>
            <a:r>
              <a:rPr lang="en-US" sz="1400" dirty="0" smtClean="0">
                <a:latin typeface="Times New Roman" panose="02020603050405020304" pitchFamily="18" charset="0"/>
                <a:ea typeface="Times New Roman" panose="02020603050405020304" pitchFamily="18" charset="0"/>
              </a:rPr>
              <a:t>deaths-</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12330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6400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Requires </a:t>
            </a:r>
            <a:r>
              <a:rPr lang="en-US" sz="1400" dirty="0">
                <a:latin typeface="Times New Roman" panose="02020603050405020304" pitchFamily="18" charset="0"/>
                <a:ea typeface="Times New Roman" panose="02020603050405020304" pitchFamily="18" charset="0"/>
              </a:rPr>
              <a:t>accurate and comprehensive data on daily COVID-19 </a:t>
            </a:r>
            <a:r>
              <a:rPr lang="en-US" sz="1400" dirty="0" smtClean="0">
                <a:latin typeface="Times New Roman" panose="02020603050405020304" pitchFamily="18" charset="0"/>
                <a:ea typeface="Times New Roman" panose="02020603050405020304" pitchFamily="18" charset="0"/>
              </a:rPr>
              <a:t>deaths-</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Inaccuracies or underreporting can distort results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7849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99060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Requires </a:t>
            </a:r>
            <a:r>
              <a:rPr lang="en-US" sz="1400" dirty="0">
                <a:latin typeface="Times New Roman" panose="02020603050405020304" pitchFamily="18" charset="0"/>
                <a:ea typeface="Times New Roman" panose="02020603050405020304" pitchFamily="18" charset="0"/>
              </a:rPr>
              <a:t>accurate and comprehensive data on daily COVID-19 </a:t>
            </a:r>
            <a:r>
              <a:rPr lang="en-US" sz="1400" dirty="0" smtClean="0">
                <a:latin typeface="Times New Roman" panose="02020603050405020304" pitchFamily="18" charset="0"/>
                <a:ea typeface="Times New Roman" panose="02020603050405020304" pitchFamily="18" charset="0"/>
              </a:rPr>
              <a:t>deaths-</a:t>
            </a: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Inaccuracies or underreporting can distort results.</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Data </a:t>
            </a:r>
            <a:r>
              <a:rPr lang="en-US" sz="1400" dirty="0">
                <a:latin typeface="Times New Roman" panose="02020603050405020304" pitchFamily="18" charset="0"/>
                <a:ea typeface="Times New Roman" panose="02020603050405020304" pitchFamily="18" charset="0"/>
              </a:rPr>
              <a:t>reliability may vary by region, potentially affecting the overall analysis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52267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34874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Requires </a:t>
            </a:r>
            <a:r>
              <a:rPr lang="en-US" sz="1400" dirty="0">
                <a:latin typeface="Times New Roman" panose="02020603050405020304" pitchFamily="18" charset="0"/>
                <a:ea typeface="Times New Roman" panose="02020603050405020304" pitchFamily="18" charset="0"/>
              </a:rPr>
              <a:t>accurate and comprehensive data on daily COVID-19 </a:t>
            </a:r>
            <a:r>
              <a:rPr lang="en-US" sz="1400" dirty="0" smtClean="0">
                <a:latin typeface="Times New Roman" panose="02020603050405020304" pitchFamily="18" charset="0"/>
                <a:ea typeface="Times New Roman" panose="02020603050405020304" pitchFamily="18" charset="0"/>
              </a:rPr>
              <a:t>deaths-</a:t>
            </a: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Inaccuracies or underreporting can distort results.</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Data </a:t>
            </a:r>
            <a:r>
              <a:rPr lang="en-US" sz="1400" dirty="0">
                <a:latin typeface="Times New Roman" panose="02020603050405020304" pitchFamily="18" charset="0"/>
                <a:ea typeface="Times New Roman" panose="02020603050405020304" pitchFamily="18" charset="0"/>
              </a:rPr>
              <a:t>reliability may vary by region, potentially affecting the overall analysis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Heavy reliance on FFT technology, which may pose a challenge for those without a strong background in signal processing.</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5778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2</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79832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Requires </a:t>
            </a:r>
            <a:r>
              <a:rPr lang="en-US" sz="1400" dirty="0">
                <a:latin typeface="Times New Roman" panose="02020603050405020304" pitchFamily="18" charset="0"/>
                <a:ea typeface="Times New Roman" panose="02020603050405020304" pitchFamily="18" charset="0"/>
              </a:rPr>
              <a:t>accurate and comprehensive data on daily COVID-19 </a:t>
            </a:r>
            <a:r>
              <a:rPr lang="en-US" sz="1400" dirty="0" smtClean="0">
                <a:latin typeface="Times New Roman" panose="02020603050405020304" pitchFamily="18" charset="0"/>
                <a:ea typeface="Times New Roman" panose="02020603050405020304" pitchFamily="18" charset="0"/>
              </a:rPr>
              <a:t>deaths-</a:t>
            </a:r>
          </a:p>
          <a:p>
            <a:pPr lvl="1">
              <a:buFont typeface="Arial" panose="020B0604020202020204" pitchFamily="34" charset="0"/>
              <a:buChar char="•"/>
            </a:pPr>
            <a:r>
              <a:rPr lang="en-US" sz="1400" dirty="0" smtClean="0">
                <a:latin typeface="Times New Roman" panose="02020603050405020304" pitchFamily="18" charset="0"/>
                <a:ea typeface="Times New Roman" panose="02020603050405020304" pitchFamily="18" charset="0"/>
              </a:rPr>
              <a:t>Inaccuracies or underreporting can distort results.</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Data </a:t>
            </a:r>
            <a:r>
              <a:rPr lang="en-US" sz="1400" dirty="0">
                <a:latin typeface="Times New Roman" panose="02020603050405020304" pitchFamily="18" charset="0"/>
                <a:ea typeface="Times New Roman" panose="02020603050405020304" pitchFamily="18" charset="0"/>
              </a:rPr>
              <a:t>reliability may vary by region, potentially affecting the overall analysis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Heavy reliance on FFT technology, which may pose a challenge for those without a strong background in signal processing.</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Focuses </a:t>
            </a:r>
            <a:r>
              <a:rPr lang="en-US" sz="1400" dirty="0">
                <a:latin typeface="Times New Roman" panose="02020603050405020304" pitchFamily="18" charset="0"/>
                <a:ea typeface="Times New Roman" panose="02020603050405020304" pitchFamily="18" charset="0"/>
              </a:rPr>
              <a:t>primarily on cycle length; additional analyses and data sources are required for a more comprehensive view of the pandemic.</a:t>
            </a:r>
          </a:p>
          <a:p>
            <a:pPr>
              <a:buFont typeface="Courier New" panose="02070309020205020404" pitchFamily="49" charset="0"/>
              <a:buChar char="o"/>
            </a:pPr>
            <a:endParaRPr lang="en-US" sz="1400" dirty="0" smtClean="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16604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2161142" cy="333666"/>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600" dirty="0">
                <a:hlinkClick r:id="rId3"/>
              </a:rPr>
              <a:t>https://</a:t>
            </a:r>
            <a:r>
              <a:rPr lang="en-US" sz="600" dirty="0" smtClean="0">
                <a:hlinkClick r:id="rId3"/>
              </a:rPr>
              <a:t>www.mathsisfun.com/calculus/fourier-series.html</a:t>
            </a:r>
            <a:r>
              <a:rPr lang="en-US" sz="600" dirty="0" smtClean="0"/>
              <a:t>  [5]</a:t>
            </a:r>
            <a:endParaRPr sz="6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206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2332673"/>
            <a:ext cx="2584716" cy="532447"/>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42"/>
          <p:cNvPicPr>
            <a:picLocks noChangeAspect="1" noChangeArrowheads="1"/>
          </p:cNvPicPr>
          <p:nvPr/>
        </p:nvPicPr>
        <p:blipFill>
          <a:blip r:embed="rId5">
            <a:extLst>
              <a:ext uri="{28A0092B-C50C-407E-A947-70E740481C1C}">
                <a14:useLocalDpi xmlns:a14="http://schemas.microsoft.com/office/drawing/2010/main" val="0"/>
              </a:ext>
            </a:extLst>
          </a:blip>
          <a:srcRect l="15102" t="3587" r="7254" b="-2159"/>
          <a:stretch>
            <a:fillRect/>
          </a:stretch>
        </p:blipFill>
        <p:spPr bwMode="auto">
          <a:xfrm>
            <a:off x="2450148" y="2186305"/>
            <a:ext cx="273320" cy="18351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43"/>
          <p:cNvPicPr>
            <a:picLocks noChangeAspect="1" noChangeArrowheads="1"/>
          </p:cNvPicPr>
          <p:nvPr/>
        </p:nvPicPr>
        <p:blipFill>
          <a:blip r:embed="rId6">
            <a:extLst>
              <a:ext uri="{28A0092B-C50C-407E-A947-70E740481C1C}">
                <a14:useLocalDpi xmlns:a14="http://schemas.microsoft.com/office/drawing/2010/main" val="0"/>
              </a:ext>
            </a:extLst>
          </a:blip>
          <a:srcRect l="8411" t="14906" r="8109" b="14638"/>
          <a:stretch>
            <a:fillRect/>
          </a:stretch>
        </p:blipFill>
        <p:spPr bwMode="auto">
          <a:xfrm>
            <a:off x="2873058" y="3254375"/>
            <a:ext cx="372138" cy="2203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55" y="2892424"/>
            <a:ext cx="213519" cy="17081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3124" y="3634740"/>
            <a:ext cx="2614261" cy="4867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6"/>
          <p:cNvSpPr>
            <a:spLocks noChangeArrowheads="1"/>
          </p:cNvSpPr>
          <p:nvPr/>
        </p:nvSpPr>
        <p:spPr bwMode="auto">
          <a:xfrm>
            <a:off x="259080" y="2126663"/>
            <a:ext cx="86334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Fourier transform of a signal           is defined as: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(1)</a:t>
            </a:r>
          </a:p>
        </p:txBody>
      </p:sp>
      <p:sp>
        <p:nvSpPr>
          <p:cNvPr id="8" name="Rectangle 17"/>
          <p:cNvSpPr>
            <a:spLocks noChangeArrowheads="1"/>
          </p:cNvSpPr>
          <p:nvPr/>
        </p:nvSpPr>
        <p:spPr bwMode="auto">
          <a:xfrm>
            <a:off x="213360" y="2824193"/>
            <a:ext cx="10050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Where      is the angular frequency.</a:t>
            </a:r>
            <a:endParaRPr kumimoji="0" lang="en-US" altLang="en-US" sz="7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18"/>
          <p:cNvSpPr>
            <a:spLocks noChangeArrowheads="1"/>
          </p:cNvSpPr>
          <p:nvPr/>
        </p:nvSpPr>
        <p:spPr bwMode="auto">
          <a:xfrm>
            <a:off x="213360" y="3195489"/>
            <a:ext cx="934212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inverse Fourier transform of a signal             is defined as:</a:t>
            </a:r>
            <a:endParaRPr kumimoji="0" lang="en-US" altLang="en-US" sz="7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22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ight Arrow 1"/>
          <p:cNvSpPr/>
          <p:nvPr/>
        </p:nvSpPr>
        <p:spPr>
          <a:xfrm>
            <a:off x="3063240" y="198120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ent Arrow 2"/>
          <p:cNvSpPr/>
          <p:nvPr/>
        </p:nvSpPr>
        <p:spPr>
          <a:xfrm rot="5400000">
            <a:off x="7444740" y="1363980"/>
            <a:ext cx="426720" cy="1463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Bent Arrow 46"/>
          <p:cNvSpPr/>
          <p:nvPr/>
        </p:nvSpPr>
        <p:spPr>
          <a:xfrm rot="10800000">
            <a:off x="7155180" y="2590800"/>
            <a:ext cx="1203960" cy="822960"/>
          </a:xfrm>
          <a:prstGeom prst="bentArrow">
            <a:avLst>
              <a:gd name="adj1" fmla="val 14720"/>
              <a:gd name="adj2" fmla="val 20327"/>
              <a:gd name="adj3" fmla="val 20327"/>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ight Arrow 47"/>
          <p:cNvSpPr/>
          <p:nvPr/>
        </p:nvSpPr>
        <p:spPr>
          <a:xfrm rot="10800000">
            <a:off x="3215640" y="321564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ent Arrow 48"/>
          <p:cNvSpPr/>
          <p:nvPr/>
        </p:nvSpPr>
        <p:spPr>
          <a:xfrm rot="16200000" flipH="1">
            <a:off x="-41910" y="3364230"/>
            <a:ext cx="937260" cy="5029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10800000" flipH="1">
            <a:off x="274320" y="4221480"/>
            <a:ext cx="195072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70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232630" cy="1055150"/>
          </a:xfrm>
        </p:spPr>
        <p:txBody>
          <a:bodyPr/>
          <a:lstStyle/>
          <a:p>
            <a:pPr algn="just"/>
            <a:r>
              <a:rPr lang="en-US" sz="1400" dirty="0">
                <a:latin typeface="Times New Roman" panose="02020603050405020304" pitchFamily="18" charset="0"/>
                <a:ea typeface="Times New Roman" panose="02020603050405020304" pitchFamily="18" charset="0"/>
              </a:rPr>
              <a:t>In this section, we'll explore an innovative approach for action recognition using Fourier transforms and shape descriptors, as presented in a paper by </a:t>
            </a:r>
            <a:r>
              <a:rPr lang="en-US" sz="1400" dirty="0" err="1">
                <a:latin typeface="Times New Roman" panose="02020603050405020304" pitchFamily="18" charset="0"/>
                <a:ea typeface="Times New Roman" panose="02020603050405020304" pitchFamily="18" charset="0"/>
              </a:rPr>
              <a:t>Katarzyna</a:t>
            </a:r>
            <a:r>
              <a:rPr lang="en-US" sz="1400" dirty="0">
                <a:latin typeface="Times New Roman" panose="02020603050405020304" pitchFamily="18" charset="0"/>
                <a:ea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rPr>
              <a:t>Gościewska</a:t>
            </a:r>
            <a:r>
              <a:rPr lang="en-US" sz="1400" dirty="0">
                <a:latin typeface="Times New Roman" panose="02020603050405020304" pitchFamily="18" charset="0"/>
                <a:ea typeface="Times New Roman" panose="02020603050405020304" pitchFamily="18" charset="0"/>
              </a:rPr>
              <a:t> and </a:t>
            </a:r>
            <a:r>
              <a:rPr lang="en-US" sz="1400" dirty="0" err="1">
                <a:latin typeface="Times New Roman" panose="02020603050405020304" pitchFamily="18" charset="0"/>
                <a:ea typeface="Times New Roman" panose="02020603050405020304" pitchFamily="18" charset="0"/>
              </a:rPr>
              <a:t>Dariusz</a:t>
            </a:r>
            <a:r>
              <a:rPr lang="en-US" sz="1400" dirty="0">
                <a:latin typeface="Times New Roman" panose="02020603050405020304" pitchFamily="18" charset="0"/>
                <a:ea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rPr>
              <a:t>Frejlichowski</a:t>
            </a:r>
            <a:r>
              <a:rPr lang="en-US" sz="1400" dirty="0">
                <a:latin typeface="Times New Roman" panose="02020603050405020304" pitchFamily="18" charset="0"/>
                <a:ea typeface="Times New Roman" panose="02020603050405020304" pitchFamily="18" charset="0"/>
              </a:rPr>
              <a:t> in </a:t>
            </a:r>
            <a:r>
              <a:rPr lang="en-US" sz="1400" dirty="0" smtClean="0">
                <a:latin typeface="Times New Roman" panose="02020603050405020304" pitchFamily="18" charset="0"/>
                <a:ea typeface="Times New Roman" panose="02020603050405020304" pitchFamily="18" charset="0"/>
              </a:rPr>
              <a:t>2020</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r>
              <a:rPr lang="en-US" dirty="0" smtClean="0"/>
              <a:t>[10]</a:t>
            </a:r>
            <a:endParaRPr lang="en-US" dirty="0"/>
          </a:p>
        </p:txBody>
      </p:sp>
      <p:pic>
        <p:nvPicPr>
          <p:cNvPr id="2" name="Picture 1"/>
          <p:cNvPicPr>
            <a:picLocks noChangeAspect="1"/>
          </p:cNvPicPr>
          <p:nvPr/>
        </p:nvPicPr>
        <p:blipFill>
          <a:blip r:embed="rId3"/>
          <a:stretch>
            <a:fillRect/>
          </a:stretch>
        </p:blipFill>
        <p:spPr>
          <a:xfrm>
            <a:off x="1771596" y="3024974"/>
            <a:ext cx="1893623" cy="1493728"/>
          </a:xfrm>
          <a:prstGeom prst="rect">
            <a:avLst/>
          </a:prstGeom>
        </p:spPr>
      </p:pic>
      <p:pic>
        <p:nvPicPr>
          <p:cNvPr id="4" name="Picture 3"/>
          <p:cNvPicPr>
            <a:picLocks noChangeAspect="1"/>
          </p:cNvPicPr>
          <p:nvPr/>
        </p:nvPicPr>
        <p:blipFill>
          <a:blip r:embed="rId4"/>
          <a:stretch>
            <a:fillRect/>
          </a:stretch>
        </p:blipFill>
        <p:spPr>
          <a:xfrm>
            <a:off x="5303480" y="3035046"/>
            <a:ext cx="1806893" cy="1445514"/>
          </a:xfrm>
          <a:prstGeom prst="rect">
            <a:avLst/>
          </a:prstGeom>
        </p:spPr>
      </p:pic>
      <p:sp>
        <p:nvSpPr>
          <p:cNvPr id="6" name="Right Arrow 5"/>
          <p:cNvSpPr/>
          <p:nvPr/>
        </p:nvSpPr>
        <p:spPr>
          <a:xfrm>
            <a:off x="3787140" y="3649980"/>
            <a:ext cx="131826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55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sp>
        <p:nvSpPr>
          <p:cNvPr id="21" name="Subtitle 2"/>
          <p:cNvSpPr>
            <a:spLocks noGrp="1"/>
          </p:cNvSpPr>
          <p:nvPr>
            <p:ph type="subTitle" idx="5"/>
          </p:nvPr>
        </p:nvSpPr>
        <p:spPr>
          <a:xfrm>
            <a:off x="297180" y="1848070"/>
            <a:ext cx="7612380" cy="133709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paper takes a data-centric approach to action recognition, focusing on classifying </a:t>
            </a:r>
            <a:r>
              <a:rPr lang="en-US" sz="1400" b="1" dirty="0">
                <a:latin typeface="Times New Roman" panose="02020603050405020304" pitchFamily="18" charset="0"/>
                <a:ea typeface="Times New Roman" panose="02020603050405020304" pitchFamily="18" charset="0"/>
              </a:rPr>
              <a:t>video sequences</a:t>
            </a:r>
            <a:r>
              <a:rPr lang="en-US" sz="1400" dirty="0">
                <a:latin typeface="Times New Roman" panose="02020603050405020304" pitchFamily="18" charset="0"/>
                <a:ea typeface="Times New Roman" panose="02020603050405020304" pitchFamily="18" charset="0"/>
              </a:rPr>
              <a:t> based on </a:t>
            </a:r>
            <a:r>
              <a:rPr lang="en-US" sz="1400" b="1" dirty="0">
                <a:latin typeface="Times New Roman" panose="02020603050405020304" pitchFamily="18" charset="0"/>
                <a:ea typeface="Times New Roman" panose="02020603050405020304" pitchFamily="18" charset="0"/>
              </a:rPr>
              <a:t>action representations derived through shape </a:t>
            </a:r>
            <a:r>
              <a:rPr lang="en-US" sz="1400" b="1" dirty="0" smtClean="0">
                <a:latin typeface="Times New Roman" panose="02020603050405020304" pitchFamily="18" charset="0"/>
                <a:ea typeface="Times New Roman" panose="02020603050405020304" pitchFamily="18" charset="0"/>
              </a:rPr>
              <a:t>descriptors.</a:t>
            </a:r>
          </a:p>
        </p:txBody>
      </p:sp>
    </p:spTree>
    <p:extLst>
      <p:ext uri="{BB962C8B-B14F-4D97-AF65-F5344CB8AC3E}">
        <p14:creationId xmlns:p14="http://schemas.microsoft.com/office/powerpoint/2010/main" val="25397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sp>
        <p:nvSpPr>
          <p:cNvPr id="21" name="Subtitle 2"/>
          <p:cNvSpPr>
            <a:spLocks noGrp="1"/>
          </p:cNvSpPr>
          <p:nvPr>
            <p:ph type="subTitle" idx="5"/>
          </p:nvPr>
        </p:nvSpPr>
        <p:spPr>
          <a:xfrm>
            <a:off x="297180" y="1848070"/>
            <a:ext cx="7612380" cy="133709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paper takes a data-centric approach to action recognition, focusing on classifying </a:t>
            </a:r>
            <a:r>
              <a:rPr lang="en-US" sz="1400" b="1" dirty="0">
                <a:latin typeface="Times New Roman" panose="02020603050405020304" pitchFamily="18" charset="0"/>
                <a:ea typeface="Times New Roman" panose="02020603050405020304" pitchFamily="18" charset="0"/>
              </a:rPr>
              <a:t>video sequences</a:t>
            </a:r>
            <a:r>
              <a:rPr lang="en-US" sz="1400" dirty="0">
                <a:latin typeface="Times New Roman" panose="02020603050405020304" pitchFamily="18" charset="0"/>
                <a:ea typeface="Times New Roman" panose="02020603050405020304" pitchFamily="18" charset="0"/>
              </a:rPr>
              <a:t> based on </a:t>
            </a:r>
            <a:r>
              <a:rPr lang="en-US" sz="1400" b="1" dirty="0">
                <a:latin typeface="Times New Roman" panose="02020603050405020304" pitchFamily="18" charset="0"/>
                <a:ea typeface="Times New Roman" panose="02020603050405020304" pitchFamily="18" charset="0"/>
              </a:rPr>
              <a:t>action representations derived through shape </a:t>
            </a:r>
            <a:r>
              <a:rPr lang="en-US" sz="1400" b="1" dirty="0" smtClean="0">
                <a:latin typeface="Times New Roman" panose="02020603050405020304" pitchFamily="18" charset="0"/>
                <a:ea typeface="Times New Roman" panose="02020603050405020304" pitchFamily="18" charset="0"/>
              </a:rPr>
              <a:t>descriptors.</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It begins by analyzing each sequence of binary silhouettes to extract shape descriptors, which are then compared with those of the first frame to create vectors of similarities or dissimilarities</a:t>
            </a:r>
            <a:r>
              <a:rPr lang="en-US" sz="1400" dirty="0" smtClean="0">
                <a:latin typeface="Times New Roman" panose="02020603050405020304" pitchFamily="18" charset="0"/>
                <a:ea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1771596" y="3253574"/>
            <a:ext cx="1893623" cy="1493728"/>
          </a:xfrm>
          <a:prstGeom prst="rect">
            <a:avLst/>
          </a:prstGeom>
        </p:spPr>
      </p:pic>
      <p:pic>
        <p:nvPicPr>
          <p:cNvPr id="19" name="Picture 18"/>
          <p:cNvPicPr>
            <a:picLocks noChangeAspect="1"/>
          </p:cNvPicPr>
          <p:nvPr/>
        </p:nvPicPr>
        <p:blipFill>
          <a:blip r:embed="rId4"/>
          <a:stretch>
            <a:fillRect/>
          </a:stretch>
        </p:blipFill>
        <p:spPr>
          <a:xfrm>
            <a:off x="5303480" y="3263646"/>
            <a:ext cx="1806893" cy="1445514"/>
          </a:xfrm>
          <a:prstGeom prst="rect">
            <a:avLst/>
          </a:prstGeom>
        </p:spPr>
      </p:pic>
      <p:sp>
        <p:nvSpPr>
          <p:cNvPr id="20" name="Right Arrow 19"/>
          <p:cNvSpPr/>
          <p:nvPr/>
        </p:nvSpPr>
        <p:spPr>
          <a:xfrm>
            <a:off x="3787140" y="3878580"/>
            <a:ext cx="131826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2"/>
          <p:cNvSpPr>
            <a:spLocks noGrp="1"/>
          </p:cNvSpPr>
          <p:nvPr>
            <p:ph type="subTitle" idx="5"/>
          </p:nvPr>
        </p:nvSpPr>
        <p:spPr>
          <a:xfrm>
            <a:off x="1272540" y="4671060"/>
            <a:ext cx="2804160" cy="388620"/>
          </a:xfrm>
        </p:spPr>
        <p:txBody>
          <a:bodyPr/>
          <a:lstStyle/>
          <a:p>
            <a:pPr marL="127000" indent="0" algn="ctr"/>
            <a:r>
              <a:rPr lang="en-US" sz="1400" dirty="0" smtClean="0">
                <a:latin typeface="Times New Roman" panose="02020603050405020304" pitchFamily="18" charset="0"/>
                <a:cs typeface="Times New Roman" panose="02020603050405020304" pitchFamily="18" charset="0"/>
              </a:rPr>
              <a:t>Frame of the bending action [12]</a:t>
            </a:r>
            <a:endParaRPr lang="en-US" sz="1400" b="1" dirty="0">
              <a:latin typeface="Times New Roman" panose="02020603050405020304" pitchFamily="18" charset="0"/>
              <a:cs typeface="Times New Roman" panose="02020603050405020304" pitchFamily="18" charset="0"/>
            </a:endParaRPr>
          </a:p>
        </p:txBody>
      </p:sp>
      <p:sp>
        <p:nvSpPr>
          <p:cNvPr id="23" name="Subtitle 2"/>
          <p:cNvSpPr>
            <a:spLocks noGrp="1"/>
          </p:cNvSpPr>
          <p:nvPr>
            <p:ph type="subTitle" idx="5"/>
          </p:nvPr>
        </p:nvSpPr>
        <p:spPr>
          <a:xfrm>
            <a:off x="4823460" y="4701540"/>
            <a:ext cx="2819400" cy="388620"/>
          </a:xfrm>
        </p:spPr>
        <p:txBody>
          <a:bodyPr/>
          <a:lstStyle/>
          <a:p>
            <a:pPr marL="127000" indent="0" algn="ctr"/>
            <a:r>
              <a:rPr lang="en-US" sz="1400" dirty="0" smtClean="0">
                <a:latin typeface="Times New Roman" panose="02020603050405020304" pitchFamily="18" charset="0"/>
                <a:cs typeface="Times New Roman" panose="02020603050405020304" pitchFamily="18" charset="0"/>
              </a:rPr>
              <a:t>Bending foreground masks (Represented by descriptor) [12]</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4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sp>
        <p:nvSpPr>
          <p:cNvPr id="21" name="Subtitle 2"/>
          <p:cNvSpPr>
            <a:spLocks noGrp="1"/>
          </p:cNvSpPr>
          <p:nvPr>
            <p:ph type="subTitle" idx="5"/>
          </p:nvPr>
        </p:nvSpPr>
        <p:spPr>
          <a:xfrm>
            <a:off x="297180" y="1848070"/>
            <a:ext cx="7612380" cy="175619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paper takes a data-centric approach to action recognition, focusing on classifying </a:t>
            </a:r>
            <a:r>
              <a:rPr lang="en-US" sz="1400" b="1" dirty="0">
                <a:latin typeface="Times New Roman" panose="02020603050405020304" pitchFamily="18" charset="0"/>
                <a:ea typeface="Times New Roman" panose="02020603050405020304" pitchFamily="18" charset="0"/>
              </a:rPr>
              <a:t>video sequences</a:t>
            </a:r>
            <a:r>
              <a:rPr lang="en-US" sz="1400" dirty="0">
                <a:latin typeface="Times New Roman" panose="02020603050405020304" pitchFamily="18" charset="0"/>
                <a:ea typeface="Times New Roman" panose="02020603050405020304" pitchFamily="18" charset="0"/>
              </a:rPr>
              <a:t> based on </a:t>
            </a:r>
            <a:r>
              <a:rPr lang="en-US" sz="1400" b="1" dirty="0">
                <a:latin typeface="Times New Roman" panose="02020603050405020304" pitchFamily="18" charset="0"/>
                <a:ea typeface="Times New Roman" panose="02020603050405020304" pitchFamily="18" charset="0"/>
              </a:rPr>
              <a:t>action representations derived through shape </a:t>
            </a:r>
            <a:r>
              <a:rPr lang="en-US" sz="1400" b="1" dirty="0" smtClean="0">
                <a:latin typeface="Times New Roman" panose="02020603050405020304" pitchFamily="18" charset="0"/>
                <a:ea typeface="Times New Roman" panose="02020603050405020304" pitchFamily="18" charset="0"/>
              </a:rPr>
              <a:t>descriptors.</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It begins by analyzing each sequence of binary silhouettes to extract shape descriptors, which are then compared with those of the first frame to create vectors of similarities or dissimilarities</a:t>
            </a:r>
            <a:r>
              <a:rPr lang="en-US" sz="14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These vectors are then transformed into action representations using the discrete Fourier transform (DFT), power spectral density estimate, or a combination of both.</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2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sp>
        <p:nvSpPr>
          <p:cNvPr id="21" name="Subtitle 2"/>
          <p:cNvSpPr>
            <a:spLocks noGrp="1"/>
          </p:cNvSpPr>
          <p:nvPr>
            <p:ph type="subTitle" idx="5"/>
          </p:nvPr>
        </p:nvSpPr>
        <p:spPr>
          <a:xfrm>
            <a:off x="297180" y="1848070"/>
            <a:ext cx="7612380" cy="217529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paper takes a data-centric approach to action recognition, focusing on classifying </a:t>
            </a:r>
            <a:r>
              <a:rPr lang="en-US" sz="1400" b="1" dirty="0">
                <a:latin typeface="Times New Roman" panose="02020603050405020304" pitchFamily="18" charset="0"/>
                <a:ea typeface="Times New Roman" panose="02020603050405020304" pitchFamily="18" charset="0"/>
              </a:rPr>
              <a:t>video sequences</a:t>
            </a:r>
            <a:r>
              <a:rPr lang="en-US" sz="1400" dirty="0">
                <a:latin typeface="Times New Roman" panose="02020603050405020304" pitchFamily="18" charset="0"/>
                <a:ea typeface="Times New Roman" panose="02020603050405020304" pitchFamily="18" charset="0"/>
              </a:rPr>
              <a:t> based on </a:t>
            </a:r>
            <a:r>
              <a:rPr lang="en-US" sz="1400" b="1" dirty="0">
                <a:latin typeface="Times New Roman" panose="02020603050405020304" pitchFamily="18" charset="0"/>
                <a:ea typeface="Times New Roman" panose="02020603050405020304" pitchFamily="18" charset="0"/>
              </a:rPr>
              <a:t>action representations derived through shape </a:t>
            </a:r>
            <a:r>
              <a:rPr lang="en-US" sz="1400" b="1" dirty="0" smtClean="0">
                <a:latin typeface="Times New Roman" panose="02020603050405020304" pitchFamily="18" charset="0"/>
                <a:ea typeface="Times New Roman" panose="02020603050405020304" pitchFamily="18" charset="0"/>
              </a:rPr>
              <a:t>descriptors.</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It begins by analyzing each sequence of binary silhouettes to extract shape descriptors, which are then compared with those of the first frame to create vectors of similarities or dissimilarities</a:t>
            </a:r>
            <a:r>
              <a:rPr lang="en-US" sz="14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These vectors are then transformed into action representations using the discrete Fourier transform (DFT), power spectral density estimate, or a combination of both</a:t>
            </a:r>
            <a:r>
              <a:rPr lang="en-US" sz="1400" dirty="0" smtClean="0">
                <a:latin typeface="Times New Roman" panose="02020603050405020304" pitchFamily="18" charset="0"/>
                <a:ea typeface="Times New Roman" panose="02020603050405020304" pitchFamily="18" charset="0"/>
              </a:rPr>
              <a:t>.</a:t>
            </a:r>
          </a:p>
          <a:p>
            <a:pPr lvl="1">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Classification is carried out through leave-one-out cross-validation, supported by various matching measures</a:t>
            </a:r>
            <a:r>
              <a:rPr lang="en-US" sz="1400" dirty="0" smtClean="0">
                <a:latin typeface="Times New Roman" panose="02020603050405020304" pitchFamily="18" charset="0"/>
                <a:ea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4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674590" cy="2152430"/>
          </a:xfrm>
        </p:spPr>
        <p:txBody>
          <a:bodyPr/>
          <a:lstStyle/>
          <a:p>
            <a:pPr algn="ctr"/>
            <a:r>
              <a:rPr lang="en-US" sz="2000" dirty="0" smtClean="0">
                <a:latin typeface="Times New Roman" panose="02020603050405020304" pitchFamily="18" charset="0"/>
                <a:ea typeface="Times New Roman" panose="02020603050405020304" pitchFamily="18" charset="0"/>
              </a:rPr>
              <a:t>Binary silhouette shape descriptor vectors </a:t>
            </a:r>
            <a:r>
              <a:rPr lang="en-US" sz="2000" dirty="0">
                <a:latin typeface="Times New Roman" panose="02020603050405020304" pitchFamily="18" charset="0"/>
                <a:ea typeface="Times New Roman" panose="02020603050405020304" pitchFamily="18" charset="0"/>
              </a:rPr>
              <a:t>are </a:t>
            </a:r>
            <a:r>
              <a:rPr lang="en-US" sz="2000" dirty="0" smtClean="0">
                <a:latin typeface="Times New Roman" panose="02020603050405020304" pitchFamily="18" charset="0"/>
                <a:ea typeface="Times New Roman" panose="02020603050405020304" pitchFamily="18" charset="0"/>
              </a:rPr>
              <a:t>transformed </a:t>
            </a:r>
            <a:r>
              <a:rPr lang="en-US" sz="2000" dirty="0">
                <a:latin typeface="Times New Roman" panose="02020603050405020304" pitchFamily="18" charset="0"/>
                <a:ea typeface="Times New Roman" panose="02020603050405020304" pitchFamily="18" charset="0"/>
              </a:rPr>
              <a:t>into action representations using the discrete Fourier transform (</a:t>
            </a:r>
            <a:r>
              <a:rPr lang="en-US" sz="2000" dirty="0" smtClean="0">
                <a:latin typeface="Times New Roman" panose="02020603050405020304" pitchFamily="18" charset="0"/>
                <a:ea typeface="Times New Roman" panose="02020603050405020304" pitchFamily="18" charset="0"/>
              </a:rPr>
              <a:t>DFT).</a:t>
            </a:r>
            <a:endParaRPr lang="en-US" sz="2000" u="sng"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spTree>
    <p:extLst>
      <p:ext uri="{BB962C8B-B14F-4D97-AF65-F5344CB8AC3E}">
        <p14:creationId xmlns:p14="http://schemas.microsoft.com/office/powerpoint/2010/main" val="89912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pic>
        <p:nvPicPr>
          <p:cNvPr id="23" name="Picture 22"/>
          <p:cNvPicPr>
            <a:picLocks noChangeAspect="1"/>
          </p:cNvPicPr>
          <p:nvPr/>
        </p:nvPicPr>
        <p:blipFill>
          <a:blip r:embed="rId3"/>
          <a:stretch>
            <a:fillRect/>
          </a:stretch>
        </p:blipFill>
        <p:spPr>
          <a:xfrm>
            <a:off x="868341" y="1752502"/>
            <a:ext cx="7353639" cy="1837629"/>
          </a:xfrm>
          <a:prstGeom prst="rect">
            <a:avLst/>
          </a:prstGeom>
        </p:spPr>
      </p:pic>
      <p:sp>
        <p:nvSpPr>
          <p:cNvPr id="24" name="Subtitle 4"/>
          <p:cNvSpPr>
            <a:spLocks noGrp="1"/>
          </p:cNvSpPr>
          <p:nvPr>
            <p:ph type="subTitle" idx="3"/>
          </p:nvPr>
        </p:nvSpPr>
        <p:spPr>
          <a:xfrm>
            <a:off x="6111240" y="1812870"/>
            <a:ext cx="586740" cy="153090"/>
          </a:xfrm>
        </p:spPr>
        <p:txBody>
          <a:bodyPr/>
          <a:lstStyle/>
          <a:p>
            <a:pPr algn="ctr"/>
            <a:r>
              <a:rPr lang="en-US" sz="800" dirty="0" smtClean="0"/>
              <a:t>[12]</a:t>
            </a:r>
            <a:endParaRPr lang="en-US" sz="800" dirty="0"/>
          </a:p>
        </p:txBody>
      </p:sp>
    </p:spTree>
    <p:extLst>
      <p:ext uri="{BB962C8B-B14F-4D97-AF65-F5344CB8AC3E}">
        <p14:creationId xmlns:p14="http://schemas.microsoft.com/office/powerpoint/2010/main" val="347705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80790" y="3550920"/>
            <a:ext cx="8628870" cy="57150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The best combination achieved an accuracy of 71.75% for the entire database, featuring 5x5 GFD for shape description, 73 DFT coefficients for action representation, and the C1 correlation for </a:t>
            </a:r>
            <a:r>
              <a:rPr lang="en-US" sz="1400" dirty="0" smtClean="0">
                <a:latin typeface="Times New Roman" panose="02020603050405020304" pitchFamily="18" charset="0"/>
                <a:ea typeface="Times New Roman" panose="02020603050405020304" pitchFamily="18" charset="0"/>
              </a:rPr>
              <a:t>matching [10].</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pic>
        <p:nvPicPr>
          <p:cNvPr id="19" name="Picture 18"/>
          <p:cNvPicPr>
            <a:picLocks noChangeAspect="1"/>
          </p:cNvPicPr>
          <p:nvPr/>
        </p:nvPicPr>
        <p:blipFill>
          <a:blip r:embed="rId3"/>
          <a:stretch>
            <a:fillRect/>
          </a:stretch>
        </p:blipFill>
        <p:spPr>
          <a:xfrm>
            <a:off x="868341" y="1752502"/>
            <a:ext cx="7353639" cy="1837629"/>
          </a:xfrm>
          <a:prstGeom prst="rect">
            <a:avLst/>
          </a:prstGeom>
        </p:spPr>
      </p:pic>
      <p:sp>
        <p:nvSpPr>
          <p:cNvPr id="20" name="Subtitle 4"/>
          <p:cNvSpPr>
            <a:spLocks noGrp="1"/>
          </p:cNvSpPr>
          <p:nvPr>
            <p:ph type="subTitle" idx="3"/>
          </p:nvPr>
        </p:nvSpPr>
        <p:spPr>
          <a:xfrm>
            <a:off x="6111240" y="1812870"/>
            <a:ext cx="586740" cy="153090"/>
          </a:xfrm>
        </p:spPr>
        <p:txBody>
          <a:bodyPr/>
          <a:lstStyle/>
          <a:p>
            <a:pPr algn="ctr"/>
            <a:r>
              <a:rPr lang="en-US" sz="800" dirty="0" smtClean="0"/>
              <a:t>[12]</a:t>
            </a:r>
            <a:endParaRPr lang="en-US" sz="800" dirty="0"/>
          </a:p>
        </p:txBody>
      </p:sp>
      <p:sp>
        <p:nvSpPr>
          <p:cNvPr id="21" name="Rounded Rectangle 20"/>
          <p:cNvSpPr/>
          <p:nvPr/>
        </p:nvSpPr>
        <p:spPr>
          <a:xfrm>
            <a:off x="5905500" y="2667000"/>
            <a:ext cx="617220" cy="2819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3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80790" y="3550920"/>
            <a:ext cx="8628870" cy="96012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The best combination achieved an accuracy of 71.75% for the entire database, featuring 5x5 GFD for shape description, 73 DFT coefficients for action representation, and the C1 correlation for matching</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For actions with changing locations, the highest accuracy reached 71.79% using the same combination but with 55 DFT </a:t>
            </a:r>
            <a:r>
              <a:rPr lang="en-US" sz="1400" dirty="0" smtClean="0">
                <a:latin typeface="Times New Roman" panose="02020603050405020304" pitchFamily="18" charset="0"/>
                <a:ea typeface="Times New Roman" panose="02020603050405020304" pitchFamily="18" charset="0"/>
              </a:rPr>
              <a:t>coefficients </a:t>
            </a:r>
            <a:r>
              <a:rPr lang="en-US" sz="1400" dirty="0">
                <a:latin typeface="Times New Roman" panose="02020603050405020304" pitchFamily="18" charset="0"/>
                <a:ea typeface="Times New Roman" panose="02020603050405020304" pitchFamily="18" charset="0"/>
              </a:rPr>
              <a:t>[10]</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pic>
        <p:nvPicPr>
          <p:cNvPr id="19" name="Picture 18"/>
          <p:cNvPicPr>
            <a:picLocks noChangeAspect="1"/>
          </p:cNvPicPr>
          <p:nvPr/>
        </p:nvPicPr>
        <p:blipFill>
          <a:blip r:embed="rId3"/>
          <a:stretch>
            <a:fillRect/>
          </a:stretch>
        </p:blipFill>
        <p:spPr>
          <a:xfrm>
            <a:off x="868341" y="1752502"/>
            <a:ext cx="7353639" cy="1837629"/>
          </a:xfrm>
          <a:prstGeom prst="rect">
            <a:avLst/>
          </a:prstGeom>
        </p:spPr>
      </p:pic>
      <p:sp>
        <p:nvSpPr>
          <p:cNvPr id="20" name="Subtitle 4"/>
          <p:cNvSpPr>
            <a:spLocks noGrp="1"/>
          </p:cNvSpPr>
          <p:nvPr>
            <p:ph type="subTitle" idx="3"/>
          </p:nvPr>
        </p:nvSpPr>
        <p:spPr>
          <a:xfrm>
            <a:off x="6111240" y="1812870"/>
            <a:ext cx="586740" cy="153090"/>
          </a:xfrm>
        </p:spPr>
        <p:txBody>
          <a:bodyPr/>
          <a:lstStyle/>
          <a:p>
            <a:pPr algn="ctr"/>
            <a:r>
              <a:rPr lang="en-US" sz="800" dirty="0" smtClean="0"/>
              <a:t>[12]</a:t>
            </a:r>
            <a:endParaRPr lang="en-US" sz="800" dirty="0"/>
          </a:p>
        </p:txBody>
      </p:sp>
      <p:sp>
        <p:nvSpPr>
          <p:cNvPr id="21" name="Rounded Rectangle 20"/>
          <p:cNvSpPr/>
          <p:nvPr/>
        </p:nvSpPr>
        <p:spPr>
          <a:xfrm>
            <a:off x="5905500" y="2667000"/>
            <a:ext cx="617220" cy="2819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05500" y="2941320"/>
            <a:ext cx="617220" cy="28194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6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69" name="Google Shape;169;p28"/>
          <p:cNvSpPr txBox="1">
            <a:spLocks noGrp="1"/>
          </p:cNvSpPr>
          <p:nvPr>
            <p:ph type="body" idx="1"/>
          </p:nvPr>
        </p:nvSpPr>
        <p:spPr>
          <a:xfrm>
            <a:off x="241816" y="4809834"/>
            <a:ext cx="3103364" cy="333666"/>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3"/>
              </a:rPr>
              <a:t>https://</a:t>
            </a:r>
            <a:r>
              <a:rPr lang="en-US" sz="800" dirty="0" smtClean="0">
                <a:hlinkClick r:id="rId3"/>
              </a:rPr>
              <a:t>www.mathsisfun.com/calculus/fourier-series.html</a:t>
            </a:r>
            <a:r>
              <a:rPr lang="en-US" sz="800" dirty="0" smtClean="0"/>
              <a:t>  [5]</a:t>
            </a:r>
            <a:endParaRPr sz="800"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sp>
        <p:nvSpPr>
          <p:cNvPr id="11" name="Google Shape;169;p28"/>
          <p:cNvSpPr txBox="1">
            <a:spLocks/>
          </p:cNvSpPr>
          <p:nvPr/>
        </p:nvSpPr>
        <p:spPr>
          <a:xfrm>
            <a:off x="3615211" y="3758770"/>
            <a:ext cx="2643821" cy="321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dirty="0" smtClean="0">
                <a:latin typeface="Times New Roman" panose="02020603050405020304" pitchFamily="18" charset="0"/>
                <a:cs typeface="Times New Roman" panose="02020603050405020304" pitchFamily="18" charset="0"/>
              </a:rPr>
              <a:t>Signal we would like to attain</a:t>
            </a:r>
            <a:endParaRPr lang="en-US"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rotWithShape="1">
          <a:blip r:embed="rId4"/>
          <a:srcRect l="6436" r="7913"/>
          <a:stretch/>
        </p:blipFill>
        <p:spPr>
          <a:xfrm>
            <a:off x="2431313" y="1846359"/>
            <a:ext cx="4470928" cy="1782887"/>
          </a:xfrm>
          <a:prstGeom prst="rect">
            <a:avLst/>
          </a:prstGeom>
        </p:spPr>
      </p:pic>
    </p:spTree>
    <p:extLst>
      <p:ext uri="{BB962C8B-B14F-4D97-AF65-F5344CB8AC3E}">
        <p14:creationId xmlns:p14="http://schemas.microsoft.com/office/powerpoint/2010/main" val="26943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80790" y="3550920"/>
            <a:ext cx="8628870" cy="144780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The best combination achieved an accuracy of 71.75% for the entire database, featuring 5x5 GFD for shape description, 73 DFT coefficients for action representation, and the C1 correlation for matching</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For actions with changing locations, the highest accuracy reached 71.79% using the same combination but with 55 DFT coefficients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Actions performed in place achieved an impressive accuracy of 82.35% with a combination of 10x10 GFD matched by C1 correlation and 49 DFT coefficients for action </a:t>
            </a:r>
            <a:r>
              <a:rPr lang="en-US" sz="1400" dirty="0" smtClean="0">
                <a:latin typeface="Times New Roman" panose="02020603050405020304" pitchFamily="18" charset="0"/>
                <a:ea typeface="Times New Roman" panose="02020603050405020304" pitchFamily="18" charset="0"/>
              </a:rPr>
              <a:t>representation </a:t>
            </a:r>
            <a:r>
              <a:rPr lang="en-US" sz="1400" dirty="0">
                <a:latin typeface="Times New Roman" panose="02020603050405020304" pitchFamily="18" charset="0"/>
                <a:ea typeface="Times New Roman" panose="02020603050405020304" pitchFamily="18" charset="0"/>
              </a:rPr>
              <a:t>[10]</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pPr algn="ctr"/>
            <a:r>
              <a:rPr lang="en-US" dirty="0"/>
              <a:t>Recognizing human actions with multiple Fourier transforms </a:t>
            </a:r>
          </a:p>
        </p:txBody>
      </p:sp>
      <p:pic>
        <p:nvPicPr>
          <p:cNvPr id="4" name="Picture 3"/>
          <p:cNvPicPr>
            <a:picLocks noChangeAspect="1"/>
          </p:cNvPicPr>
          <p:nvPr/>
        </p:nvPicPr>
        <p:blipFill>
          <a:blip r:embed="rId3"/>
          <a:stretch>
            <a:fillRect/>
          </a:stretch>
        </p:blipFill>
        <p:spPr>
          <a:xfrm>
            <a:off x="868341" y="1752502"/>
            <a:ext cx="7353639" cy="1837629"/>
          </a:xfrm>
          <a:prstGeom prst="rect">
            <a:avLst/>
          </a:prstGeom>
        </p:spPr>
      </p:pic>
      <p:sp>
        <p:nvSpPr>
          <p:cNvPr id="20" name="Subtitle 4"/>
          <p:cNvSpPr>
            <a:spLocks noGrp="1"/>
          </p:cNvSpPr>
          <p:nvPr>
            <p:ph type="subTitle" idx="3"/>
          </p:nvPr>
        </p:nvSpPr>
        <p:spPr>
          <a:xfrm>
            <a:off x="6111240" y="1812870"/>
            <a:ext cx="586740" cy="153090"/>
          </a:xfrm>
        </p:spPr>
        <p:txBody>
          <a:bodyPr/>
          <a:lstStyle/>
          <a:p>
            <a:pPr algn="ctr"/>
            <a:r>
              <a:rPr lang="en-US" sz="800" dirty="0" smtClean="0"/>
              <a:t>[12]</a:t>
            </a:r>
            <a:endParaRPr lang="en-US" sz="800" dirty="0"/>
          </a:p>
        </p:txBody>
      </p:sp>
      <p:sp>
        <p:nvSpPr>
          <p:cNvPr id="6" name="Rounded Rectangle 5"/>
          <p:cNvSpPr/>
          <p:nvPr/>
        </p:nvSpPr>
        <p:spPr>
          <a:xfrm>
            <a:off x="5905500" y="2667000"/>
            <a:ext cx="617220" cy="2819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05500" y="2941320"/>
            <a:ext cx="617220" cy="28194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320540" y="3185160"/>
            <a:ext cx="617220" cy="2819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7924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through the combination of different shape descriptors, Fourier transforms, and matching measures, making it adaptable to various applications of action recognition</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64661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09728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through the combination of different shape descriptors, Fourier transforms, and matching measures, making it adaptable to various applications of action recognition</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Incorporation of both holistic and local features, enhancing recognition accuracy by capturing various aspects of actions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10435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154686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through the combination of different shape descriptors, Fourier transforms, and matching measures, making it adaptable to various applications of action recognition</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Incorporation of both holistic and local features, enhancing recognition accuracy by capturing various aspects of actions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Effective use of Fourier transform-based features, offering a promising approach previously successful in object recognition and image retrieval</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3575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208026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through the combination of different shape descriptors, Fourier transforms, and matching measures, making it adaptable to various applications of action recognition</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Incorporation of both holistic and local features, enhancing recognition accuracy by capturing various aspects of actions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Effective use of Fourier transform-based features, offering a promising approach previously successful in object recognition and image retrieval</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Coarse classification, distinguishing between actions performed in place and actions with changing locations for refined recognition</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11937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96030" y="2156460"/>
            <a:ext cx="8628870" cy="2247900"/>
          </a:xfrm>
        </p:spPr>
        <p:txBody>
          <a:bodyPr/>
          <a:lstStyle/>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through the combination of different shape descriptors, Fourier transforms, and matching measures, </a:t>
            </a:r>
            <a:r>
              <a:rPr lang="en-US" sz="1400" dirty="0" smtClean="0">
                <a:latin typeface="Times New Roman" panose="02020603050405020304" pitchFamily="18" charset="0"/>
                <a:ea typeface="Times New Roman" panose="02020603050405020304" pitchFamily="18" charset="0"/>
              </a:rPr>
              <a:t>makes </a:t>
            </a:r>
            <a:r>
              <a:rPr lang="en-US" sz="1400" dirty="0">
                <a:latin typeface="Times New Roman" panose="02020603050405020304" pitchFamily="18" charset="0"/>
                <a:ea typeface="Times New Roman" panose="02020603050405020304" pitchFamily="18" charset="0"/>
              </a:rPr>
              <a:t>it adaptable to various applications of action recognition</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Incorporation of both holistic and local features, enhancing recognition accuracy by capturing various aspects of actions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Effective use of Fourier transform-based features, offering a promising approach previously successful in object recognition and image retrieval</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Coarse classification</a:t>
            </a:r>
            <a:r>
              <a:rPr lang="en-US" sz="1400" dirty="0">
                <a:latin typeface="Times New Roman" panose="02020603050405020304" pitchFamily="18" charset="0"/>
                <a:ea typeface="Times New Roman" panose="02020603050405020304" pitchFamily="18" charset="0"/>
              </a:rPr>
              <a:t>, distinguishing between actions performed in place and actions with changing locations for refined recognition</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Extensive experimental investigation, offering valuable insights for action recognition tasks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48694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202710" y="1714500"/>
            <a:ext cx="8628870" cy="944880"/>
          </a:xfrm>
        </p:spPr>
        <p:txBody>
          <a:bodyPr/>
          <a:lstStyle/>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Complexity</a:t>
            </a:r>
            <a:r>
              <a:rPr lang="en-US" sz="1400" dirty="0">
                <a:latin typeface="Times New Roman" panose="02020603050405020304" pitchFamily="18" charset="0"/>
                <a:cs typeface="Times New Roman" panose="02020603050405020304" pitchFamily="18" charset="0"/>
              </a:rPr>
              <a:t>, as the approach combines various methods and algorithms, which may impact real-time applications or require significant computational resources.</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2143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202710" y="1714500"/>
            <a:ext cx="8628870" cy="1234440"/>
          </a:xfrm>
        </p:spPr>
        <p:txBody>
          <a:bodyPr/>
          <a:lstStyle/>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Complexity</a:t>
            </a:r>
            <a:r>
              <a:rPr lang="en-US" sz="1400" dirty="0">
                <a:latin typeface="Times New Roman" panose="02020603050405020304" pitchFamily="18" charset="0"/>
                <a:cs typeface="Times New Roman" panose="02020603050405020304" pitchFamily="18" charset="0"/>
              </a:rPr>
              <a:t>, as the approach combines various methods and algorithms, which may impact real-time applications or require significant computational resources.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Database specificity, as experiments are conducted using the </a:t>
            </a:r>
            <a:r>
              <a:rPr lang="en-US" sz="1400" b="1" dirty="0">
                <a:latin typeface="Times New Roman" panose="02020603050405020304" pitchFamily="18" charset="0"/>
                <a:cs typeface="Times New Roman" panose="02020603050405020304" pitchFamily="18" charset="0"/>
              </a:rPr>
              <a:t>Weizmann database</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approach's effectiveness in other real-world scenarios or with larger and more diverse datasets requires further validation.</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5617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202710" y="1821180"/>
            <a:ext cx="8628870" cy="1546860"/>
          </a:xfrm>
        </p:spPr>
        <p:txBody>
          <a:bodyPr/>
          <a:lstStyle/>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Complexity</a:t>
            </a:r>
            <a:r>
              <a:rPr lang="en-US" sz="1400" dirty="0">
                <a:latin typeface="Times New Roman" panose="02020603050405020304" pitchFamily="18" charset="0"/>
                <a:cs typeface="Times New Roman" panose="02020603050405020304" pitchFamily="18" charset="0"/>
              </a:rPr>
              <a:t>, as the approach combines various methods and algorithms, which may impact real-time applications or require significant computational resources.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Database specificity, as experiments are conducted using the </a:t>
            </a:r>
            <a:r>
              <a:rPr lang="en-US" sz="1400" b="1" dirty="0">
                <a:latin typeface="Times New Roman" panose="02020603050405020304" pitchFamily="18" charset="0"/>
                <a:cs typeface="Times New Roman" panose="02020603050405020304" pitchFamily="18" charset="0"/>
              </a:rPr>
              <a:t>Weizmann database</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approach's effectiveness in other real-world scenarios or with larger and more diverse datasets requires further validation.</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Parameter tuning challenges, including the number of Fourier coefficients and descriptor size, which may impact results in specific applications.</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4852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202710" y="1821180"/>
            <a:ext cx="8628870" cy="1950720"/>
          </a:xfrm>
        </p:spPr>
        <p:txBody>
          <a:bodyPr/>
          <a:lstStyle/>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Complexity</a:t>
            </a:r>
            <a:r>
              <a:rPr lang="en-US" sz="1400" dirty="0">
                <a:latin typeface="Times New Roman" panose="02020603050405020304" pitchFamily="18" charset="0"/>
                <a:cs typeface="Times New Roman" panose="02020603050405020304" pitchFamily="18" charset="0"/>
              </a:rPr>
              <a:t>, as the approach combines various methods and algorithms, which may impact real-time applications or require significant computational resources.</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Database specificity, as experiments are conducted using the </a:t>
            </a:r>
            <a:r>
              <a:rPr lang="en-US" sz="1400" b="1" dirty="0">
                <a:latin typeface="Times New Roman" panose="02020603050405020304" pitchFamily="18" charset="0"/>
                <a:cs typeface="Times New Roman" panose="02020603050405020304" pitchFamily="18" charset="0"/>
              </a:rPr>
              <a:t>Weizmann database</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approach's effectiveness in other real-world scenarios or with larger and more diverse datasets requires further validation.</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Parameter tuning challenges, including the number of Fourier coefficients and descriptor size, which may impact results in specific applications.</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Recognition limitations</a:t>
            </a:r>
            <a:r>
              <a:rPr lang="en-US" sz="1400" dirty="0">
                <a:latin typeface="Times New Roman" panose="02020603050405020304" pitchFamily="18" charset="0"/>
                <a:cs typeface="Times New Roman" panose="02020603050405020304" pitchFamily="18" charset="0"/>
              </a:rPr>
              <a:t>, particularly for complex actions or activities involving multiple objects and interactions, which may require additional techniques.</a:t>
            </a: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351062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3"/>
          <a:srcRect l="9274" r="7985"/>
          <a:stretch/>
        </p:blipFill>
        <p:spPr>
          <a:xfrm>
            <a:off x="260780" y="1750354"/>
            <a:ext cx="3283406" cy="1269695"/>
          </a:xfrm>
          <a:prstGeom prst="rect">
            <a:avLst/>
          </a:prstGeom>
        </p:spPr>
      </p:pic>
      <p:sp>
        <p:nvSpPr>
          <p:cNvPr id="2" name="Right Arrow 1"/>
          <p:cNvSpPr/>
          <p:nvPr/>
        </p:nvSpPr>
        <p:spPr>
          <a:xfrm>
            <a:off x="949842" y="3097619"/>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69;p28"/>
          <p:cNvSpPr txBox="1">
            <a:spLocks/>
          </p:cNvSpPr>
          <p:nvPr/>
        </p:nvSpPr>
        <p:spPr>
          <a:xfrm>
            <a:off x="241816" y="4809834"/>
            <a:ext cx="2890004" cy="3336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1pPr>
            <a:lvl2pPr marL="914400" marR="0" lvl="1"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2pPr>
            <a:lvl3pPr marL="1371600" marR="0" lvl="2"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3pPr>
            <a:lvl4pPr marL="1828800" marR="0" lvl="3"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4pPr>
            <a:lvl5pPr marL="2286000" marR="0" lvl="4"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5pPr>
            <a:lvl6pPr marL="2743200" marR="0" lvl="5"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6pPr>
            <a:lvl7pPr marL="3200400" marR="0" lvl="6"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7pPr>
            <a:lvl8pPr marL="3657600" marR="0" lvl="7"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8pPr>
            <a:lvl9pPr marL="4114800" marR="0" lvl="8" indent="-330200" algn="l" rtl="0">
              <a:lnSpc>
                <a:spcPct val="100000"/>
              </a:lnSpc>
              <a:spcBef>
                <a:spcPts val="0"/>
              </a:spcBef>
              <a:spcAft>
                <a:spcPts val="0"/>
              </a:spcAft>
              <a:buClr>
                <a:srgbClr val="000000"/>
              </a:buClr>
              <a:buSzPts val="1600"/>
              <a:buFont typeface="Blinker"/>
              <a:buChar char="■"/>
              <a:defRPr sz="1600" b="0" i="0" u="none" strike="noStrike" cap="none">
                <a:solidFill>
                  <a:srgbClr val="000000"/>
                </a:solidFill>
                <a:latin typeface="Blinker"/>
                <a:ea typeface="Blinker"/>
                <a:cs typeface="Blinker"/>
                <a:sym typeface="Blinker"/>
              </a:defRPr>
            </a:lvl9pPr>
          </a:lstStyle>
          <a:p>
            <a:pPr marL="0" indent="0">
              <a:buClr>
                <a:srgbClr val="A3816A"/>
              </a:buClr>
              <a:buSzPts val="1100"/>
              <a:buFont typeface="Blinker"/>
              <a:buNone/>
            </a:pPr>
            <a:r>
              <a:rPr lang="en-US" sz="800" dirty="0" smtClean="0">
                <a:hlinkClick r:id="rId4"/>
              </a:rPr>
              <a:t>https://www.mathsisfun.com/calculus/fourier-series.html</a:t>
            </a:r>
            <a:r>
              <a:rPr lang="en-US" sz="800" dirty="0" smtClean="0"/>
              <a:t> [5] </a:t>
            </a:r>
            <a:endParaRPr lang="en-US" sz="800" dirty="0"/>
          </a:p>
        </p:txBody>
      </p:sp>
    </p:spTree>
    <p:extLst>
      <p:ext uri="{BB962C8B-B14F-4D97-AF65-F5344CB8AC3E}">
        <p14:creationId xmlns:p14="http://schemas.microsoft.com/office/powerpoint/2010/main" val="107236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3</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202710" y="1821180"/>
            <a:ext cx="8628870" cy="2407920"/>
          </a:xfrm>
        </p:spPr>
        <p:txBody>
          <a:bodyPr/>
          <a:lstStyle/>
          <a:p>
            <a:pPr marL="469900" indent="-342900">
              <a:buFont typeface="Courier New" panose="02070309020205020404" pitchFamily="49" charset="0"/>
              <a:buChar char="o"/>
            </a:pPr>
            <a:r>
              <a:rPr lang="en-US" sz="1400" b="1" dirty="0" smtClean="0">
                <a:latin typeface="Times New Roman" panose="02020603050405020304" pitchFamily="18" charset="0"/>
                <a:cs typeface="Times New Roman" panose="02020603050405020304" pitchFamily="18" charset="0"/>
              </a:rPr>
              <a:t>Complexity</a:t>
            </a:r>
            <a:r>
              <a:rPr lang="en-US" sz="1400" dirty="0">
                <a:latin typeface="Times New Roman" panose="02020603050405020304" pitchFamily="18" charset="0"/>
                <a:cs typeface="Times New Roman" panose="02020603050405020304" pitchFamily="18" charset="0"/>
              </a:rPr>
              <a:t>, as the approach combines various methods and algorithms, which may impact real-time applications or require significant computational resources</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Database specificity, as experiments are conducted using the </a:t>
            </a:r>
            <a:r>
              <a:rPr lang="en-US" sz="1400" b="1" dirty="0">
                <a:latin typeface="Times New Roman" panose="02020603050405020304" pitchFamily="18" charset="0"/>
                <a:cs typeface="Times New Roman" panose="02020603050405020304" pitchFamily="18" charset="0"/>
              </a:rPr>
              <a:t>Weizmann database</a:t>
            </a:r>
            <a:r>
              <a:rPr lang="en-US" sz="1400" dirty="0">
                <a:latin typeface="Times New Roman" panose="02020603050405020304" pitchFamily="18" charset="0"/>
                <a:cs typeface="Times New Roman" panose="02020603050405020304" pitchFamily="18" charset="0"/>
              </a:rPr>
              <a:t>. The approach's effectiveness in other real-world scenarios or with larger and more diverse datasets requires further validation</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Parameter tuning challenges, including the number of Fourier coefficients and descriptor size, </a:t>
            </a:r>
            <a:r>
              <a:rPr lang="en-US" sz="1400" dirty="0" smtClean="0">
                <a:latin typeface="Times New Roman" panose="02020603050405020304" pitchFamily="18" charset="0"/>
                <a:cs typeface="Times New Roman" panose="02020603050405020304" pitchFamily="18" charset="0"/>
              </a:rPr>
              <a:t>which may </a:t>
            </a:r>
            <a:r>
              <a:rPr lang="en-US" sz="1400" dirty="0">
                <a:latin typeface="Times New Roman" panose="02020603050405020304" pitchFamily="18" charset="0"/>
                <a:cs typeface="Times New Roman" panose="02020603050405020304" pitchFamily="18" charset="0"/>
              </a:rPr>
              <a:t>impact results in specific applications</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b="1" dirty="0">
                <a:latin typeface="Times New Roman" panose="02020603050405020304" pitchFamily="18" charset="0"/>
                <a:cs typeface="Times New Roman" panose="02020603050405020304" pitchFamily="18" charset="0"/>
              </a:rPr>
              <a:t>Recognition limitations</a:t>
            </a:r>
            <a:r>
              <a:rPr lang="en-US" sz="1400" dirty="0">
                <a:latin typeface="Times New Roman" panose="02020603050405020304" pitchFamily="18" charset="0"/>
                <a:cs typeface="Times New Roman" panose="02020603050405020304" pitchFamily="18" charset="0"/>
              </a:rPr>
              <a:t>, particularly for complex actions or activities involving multiple objects and interactions, which may require additional techniques</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need for further research and development for practical implementation and adaptation to real-world applications, such as </a:t>
            </a:r>
            <a:r>
              <a:rPr lang="en-US" sz="1400" b="1" dirty="0">
                <a:latin typeface="Times New Roman" panose="02020603050405020304" pitchFamily="18" charset="0"/>
                <a:cs typeface="Times New Roman" panose="02020603050405020304" pitchFamily="18" charset="0"/>
              </a:rPr>
              <a:t>surveillance or human-computer interaction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21330"/>
            <a:ext cx="5943180" cy="838890"/>
          </a:xfrm>
        </p:spPr>
        <p:txBody>
          <a:bodyPr/>
          <a:lstStyle/>
          <a:p>
            <a:r>
              <a:rPr lang="en-US" dirty="0"/>
              <a:t>Fourier analysis using the number of COVID-19 daily deaths in the US</a:t>
            </a:r>
          </a:p>
        </p:txBody>
      </p:sp>
    </p:spTree>
    <p:extLst>
      <p:ext uri="{BB962C8B-B14F-4D97-AF65-F5344CB8AC3E}">
        <p14:creationId xmlns:p14="http://schemas.microsoft.com/office/powerpoint/2010/main" val="237840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07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4</a:t>
            </a:r>
            <a:endParaRPr dirty="0"/>
          </a:p>
        </p:txBody>
      </p:sp>
      <p:sp>
        <p:nvSpPr>
          <p:cNvPr id="241" name="Google Shape;241;p32"/>
          <p:cNvSpPr txBox="1">
            <a:spLocks noGrp="1"/>
          </p:cNvSpPr>
          <p:nvPr>
            <p:ph type="subTitle" idx="1"/>
          </p:nvPr>
        </p:nvSpPr>
        <p:spPr>
          <a:xfrm>
            <a:off x="1794270" y="1433907"/>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3" name="Google Shape;243;p32"/>
          <p:cNvSpPr txBox="1">
            <a:spLocks noGrp="1"/>
          </p:cNvSpPr>
          <p:nvPr>
            <p:ph type="subTitle" idx="3"/>
          </p:nvPr>
        </p:nvSpPr>
        <p:spPr>
          <a:xfrm>
            <a:off x="5801720" y="1446002"/>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5" name="Google Shape;245;p32"/>
          <p:cNvSpPr txBox="1">
            <a:spLocks noGrp="1"/>
          </p:cNvSpPr>
          <p:nvPr>
            <p:ph type="subTitle" idx="5"/>
          </p:nvPr>
        </p:nvSpPr>
        <p:spPr>
          <a:xfrm>
            <a:off x="1773005" y="2770488"/>
            <a:ext cx="2313670" cy="390519"/>
          </a:xfrm>
          <a:prstGeom prst="rect">
            <a:avLst/>
          </a:prstGeom>
        </p:spPr>
        <p:txBody>
          <a:bodyPr spcFirstLastPara="1" wrap="square" lIns="91425" tIns="91425" rIns="91425" bIns="91425" anchor="ctr" anchorCtr="0">
            <a:noAutofit/>
          </a:bodyPr>
          <a:lstStyle/>
          <a:p>
            <a:pPr marL="0" lvl="0" indent="0"/>
            <a:r>
              <a:rPr lang="en" dirty="0"/>
              <a:t>Key-findings</a:t>
            </a:r>
            <a:endParaRPr dirty="0"/>
          </a:p>
        </p:txBody>
      </p:sp>
      <p:sp>
        <p:nvSpPr>
          <p:cNvPr id="247" name="Google Shape;247;p32"/>
          <p:cNvSpPr txBox="1">
            <a:spLocks noGrp="1"/>
          </p:cNvSpPr>
          <p:nvPr>
            <p:ph type="subTitle" idx="7"/>
          </p:nvPr>
        </p:nvSpPr>
        <p:spPr>
          <a:xfrm>
            <a:off x="5744570" y="2385060"/>
            <a:ext cx="3544210" cy="952500"/>
          </a:xfrm>
          <a:prstGeom prst="rect">
            <a:avLst/>
          </a:prstGeom>
        </p:spPr>
        <p:txBody>
          <a:bodyPr spcFirstLastPara="1" wrap="square" lIns="91425" tIns="91425" rIns="91425" bIns="91425" anchor="ctr" anchorCtr="0">
            <a:noAutofit/>
          </a:bodyPr>
          <a:lstStyle/>
          <a:p>
            <a:pPr marL="0" indent="0"/>
            <a:r>
              <a:rPr lang="en-US" sz="2400" dirty="0" smtClean="0"/>
              <a:t>Application</a:t>
            </a:r>
            <a:endParaRPr dirty="0"/>
          </a:p>
        </p:txBody>
      </p:sp>
      <p:sp>
        <p:nvSpPr>
          <p:cNvPr id="249" name="Google Shape;249;p32"/>
          <p:cNvSpPr/>
          <p:nvPr/>
        </p:nvSpPr>
        <p:spPr>
          <a:xfrm>
            <a:off x="779721"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773096" y="1311343"/>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79721"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773096" y="264521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036170" y="1677489"/>
            <a:ext cx="472394" cy="306290"/>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060693" y="2968682"/>
            <a:ext cx="406210" cy="382130"/>
          </a:xfrm>
          <a:custGeom>
            <a:avLst/>
            <a:gdLst/>
            <a:ahLst/>
            <a:cxnLst/>
            <a:rect l="l" t="t" r="r" b="b"/>
            <a:pathLst>
              <a:path w="17676" h="17676" extrusionOk="0">
                <a:moveTo>
                  <a:pt x="5142" y="8008"/>
                </a:moveTo>
                <a:cubicBezTo>
                  <a:pt x="4888" y="8008"/>
                  <a:pt x="4674" y="8222"/>
                  <a:pt x="4674" y="8476"/>
                </a:cubicBezTo>
                <a:cubicBezTo>
                  <a:pt x="4674" y="8731"/>
                  <a:pt x="4888" y="8945"/>
                  <a:pt x="5142" y="8945"/>
                </a:cubicBezTo>
                <a:lnTo>
                  <a:pt x="9173" y="8945"/>
                </a:lnTo>
                <a:cubicBezTo>
                  <a:pt x="9427" y="8945"/>
                  <a:pt x="9641" y="8731"/>
                  <a:pt x="9641" y="8476"/>
                </a:cubicBezTo>
                <a:cubicBezTo>
                  <a:pt x="9641" y="8222"/>
                  <a:pt x="9427" y="8008"/>
                  <a:pt x="9173" y="8008"/>
                </a:cubicBezTo>
                <a:close/>
                <a:moveTo>
                  <a:pt x="3496" y="9761"/>
                </a:moveTo>
                <a:cubicBezTo>
                  <a:pt x="3241" y="9761"/>
                  <a:pt x="3027" y="9976"/>
                  <a:pt x="3027" y="10231"/>
                </a:cubicBezTo>
                <a:cubicBezTo>
                  <a:pt x="3027" y="10484"/>
                  <a:pt x="3241" y="10699"/>
                  <a:pt x="3496" y="10699"/>
                </a:cubicBezTo>
                <a:lnTo>
                  <a:pt x="10820" y="10699"/>
                </a:lnTo>
                <a:cubicBezTo>
                  <a:pt x="11075" y="10699"/>
                  <a:pt x="11289" y="10484"/>
                  <a:pt x="11289" y="10231"/>
                </a:cubicBezTo>
                <a:cubicBezTo>
                  <a:pt x="11289" y="9976"/>
                  <a:pt x="11075" y="9761"/>
                  <a:pt x="10820" y="9761"/>
                </a:cubicBezTo>
                <a:close/>
                <a:moveTo>
                  <a:pt x="13378" y="5035"/>
                </a:moveTo>
                <a:lnTo>
                  <a:pt x="13378" y="13671"/>
                </a:lnTo>
                <a:lnTo>
                  <a:pt x="938" y="13671"/>
                </a:lnTo>
                <a:lnTo>
                  <a:pt x="938" y="5035"/>
                </a:lnTo>
                <a:close/>
                <a:moveTo>
                  <a:pt x="470" y="4111"/>
                </a:moveTo>
                <a:cubicBezTo>
                  <a:pt x="215" y="4111"/>
                  <a:pt x="0" y="4312"/>
                  <a:pt x="0" y="4566"/>
                </a:cubicBezTo>
                <a:lnTo>
                  <a:pt x="0" y="14141"/>
                </a:lnTo>
                <a:cubicBezTo>
                  <a:pt x="0" y="14394"/>
                  <a:pt x="215" y="14596"/>
                  <a:pt x="470" y="14596"/>
                </a:cubicBezTo>
                <a:lnTo>
                  <a:pt x="6683" y="14596"/>
                </a:lnTo>
                <a:lnTo>
                  <a:pt x="6683" y="16738"/>
                </a:lnTo>
                <a:lnTo>
                  <a:pt x="3817" y="16738"/>
                </a:lnTo>
                <a:cubicBezTo>
                  <a:pt x="3562" y="16738"/>
                  <a:pt x="3348" y="16953"/>
                  <a:pt x="3348" y="17206"/>
                </a:cubicBezTo>
                <a:cubicBezTo>
                  <a:pt x="3348" y="17461"/>
                  <a:pt x="3562" y="17676"/>
                  <a:pt x="3817" y="17676"/>
                </a:cubicBezTo>
                <a:lnTo>
                  <a:pt x="10498" y="17676"/>
                </a:lnTo>
                <a:cubicBezTo>
                  <a:pt x="10753" y="17676"/>
                  <a:pt x="10968" y="17461"/>
                  <a:pt x="10968" y="17206"/>
                </a:cubicBezTo>
                <a:cubicBezTo>
                  <a:pt x="10968" y="16953"/>
                  <a:pt x="10753" y="16738"/>
                  <a:pt x="10498" y="16738"/>
                </a:cubicBezTo>
                <a:lnTo>
                  <a:pt x="7620" y="16738"/>
                </a:lnTo>
                <a:lnTo>
                  <a:pt x="7620" y="14596"/>
                </a:lnTo>
                <a:lnTo>
                  <a:pt x="13846" y="14596"/>
                </a:lnTo>
                <a:cubicBezTo>
                  <a:pt x="14101" y="14596"/>
                  <a:pt x="14301" y="14394"/>
                  <a:pt x="14301" y="14141"/>
                </a:cubicBezTo>
                <a:lnTo>
                  <a:pt x="14301" y="4566"/>
                </a:lnTo>
                <a:cubicBezTo>
                  <a:pt x="14301" y="4312"/>
                  <a:pt x="14101" y="4111"/>
                  <a:pt x="13846" y="4111"/>
                </a:cubicBezTo>
                <a:close/>
                <a:moveTo>
                  <a:pt x="7151" y="0"/>
                </a:moveTo>
                <a:cubicBezTo>
                  <a:pt x="6897" y="0"/>
                  <a:pt x="6683" y="214"/>
                  <a:pt x="6683" y="468"/>
                </a:cubicBezTo>
                <a:lnTo>
                  <a:pt x="6683" y="2571"/>
                </a:lnTo>
                <a:cubicBezTo>
                  <a:pt x="6683" y="2839"/>
                  <a:pt x="6897" y="3039"/>
                  <a:pt x="7151" y="3039"/>
                </a:cubicBezTo>
                <a:cubicBezTo>
                  <a:pt x="7419" y="3039"/>
                  <a:pt x="7620" y="2839"/>
                  <a:pt x="7620" y="2571"/>
                </a:cubicBezTo>
                <a:lnTo>
                  <a:pt x="7620" y="938"/>
                </a:lnTo>
                <a:lnTo>
                  <a:pt x="16738" y="938"/>
                </a:lnTo>
                <a:lnTo>
                  <a:pt x="16738" y="16738"/>
                </a:lnTo>
                <a:lnTo>
                  <a:pt x="12427" y="16738"/>
                </a:lnTo>
                <a:cubicBezTo>
                  <a:pt x="12173" y="16738"/>
                  <a:pt x="11959" y="16953"/>
                  <a:pt x="11959" y="17206"/>
                </a:cubicBezTo>
                <a:cubicBezTo>
                  <a:pt x="11959" y="17461"/>
                  <a:pt x="12173" y="17676"/>
                  <a:pt x="12427" y="17676"/>
                </a:cubicBezTo>
                <a:lnTo>
                  <a:pt x="17208" y="17676"/>
                </a:lnTo>
                <a:cubicBezTo>
                  <a:pt x="17462" y="17676"/>
                  <a:pt x="17676" y="17461"/>
                  <a:pt x="17676" y="17206"/>
                </a:cubicBezTo>
                <a:lnTo>
                  <a:pt x="17676" y="468"/>
                </a:lnTo>
                <a:cubicBezTo>
                  <a:pt x="17676" y="214"/>
                  <a:pt x="17462" y="0"/>
                  <a:pt x="17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049071" y="2956139"/>
            <a:ext cx="444979" cy="404417"/>
          </a:xfrm>
          <a:custGeom>
            <a:avLst/>
            <a:gdLst/>
            <a:ahLst/>
            <a:cxnLst/>
            <a:rect l="l" t="t" r="r" b="b"/>
            <a:pathLst>
              <a:path w="19363" h="18707" extrusionOk="0">
                <a:moveTo>
                  <a:pt x="6440" y="938"/>
                </a:moveTo>
                <a:cubicBezTo>
                  <a:pt x="7231" y="938"/>
                  <a:pt x="7887" y="1566"/>
                  <a:pt x="7913" y="2357"/>
                </a:cubicBezTo>
                <a:lnTo>
                  <a:pt x="7913" y="2384"/>
                </a:lnTo>
                <a:cubicBezTo>
                  <a:pt x="7927" y="2397"/>
                  <a:pt x="7927" y="2410"/>
                  <a:pt x="7927" y="2423"/>
                </a:cubicBezTo>
                <a:cubicBezTo>
                  <a:pt x="7927" y="3241"/>
                  <a:pt x="7258" y="3910"/>
                  <a:pt x="6440" y="3910"/>
                </a:cubicBezTo>
                <a:cubicBezTo>
                  <a:pt x="5610" y="3910"/>
                  <a:pt x="4955" y="3241"/>
                  <a:pt x="4955" y="2423"/>
                </a:cubicBezTo>
                <a:lnTo>
                  <a:pt x="4955" y="2384"/>
                </a:lnTo>
                <a:lnTo>
                  <a:pt x="4955" y="2357"/>
                </a:lnTo>
                <a:cubicBezTo>
                  <a:pt x="4981" y="1566"/>
                  <a:pt x="5637" y="938"/>
                  <a:pt x="6440" y="938"/>
                </a:cubicBezTo>
                <a:close/>
                <a:moveTo>
                  <a:pt x="10832" y="4232"/>
                </a:moveTo>
                <a:cubicBezTo>
                  <a:pt x="10565" y="4232"/>
                  <a:pt x="10364" y="4446"/>
                  <a:pt x="10364" y="4700"/>
                </a:cubicBezTo>
                <a:cubicBezTo>
                  <a:pt x="10364" y="4955"/>
                  <a:pt x="10565" y="5169"/>
                  <a:pt x="10832" y="5169"/>
                </a:cubicBezTo>
                <a:lnTo>
                  <a:pt x="12239" y="5169"/>
                </a:lnTo>
                <a:cubicBezTo>
                  <a:pt x="12493" y="5169"/>
                  <a:pt x="12694" y="4955"/>
                  <a:pt x="12694" y="4700"/>
                </a:cubicBezTo>
                <a:cubicBezTo>
                  <a:pt x="12694" y="4446"/>
                  <a:pt x="12493" y="4232"/>
                  <a:pt x="12239" y="4232"/>
                </a:cubicBezTo>
                <a:close/>
                <a:moveTo>
                  <a:pt x="10859" y="5919"/>
                </a:moveTo>
                <a:cubicBezTo>
                  <a:pt x="10591" y="5919"/>
                  <a:pt x="10391" y="6133"/>
                  <a:pt x="10391" y="6387"/>
                </a:cubicBezTo>
                <a:cubicBezTo>
                  <a:pt x="10391" y="6642"/>
                  <a:pt x="10591" y="6856"/>
                  <a:pt x="10859" y="6856"/>
                </a:cubicBezTo>
                <a:lnTo>
                  <a:pt x="12266" y="6856"/>
                </a:lnTo>
                <a:cubicBezTo>
                  <a:pt x="12520" y="6856"/>
                  <a:pt x="12734" y="6642"/>
                  <a:pt x="12734" y="6387"/>
                </a:cubicBezTo>
                <a:cubicBezTo>
                  <a:pt x="12734" y="6133"/>
                  <a:pt x="12520" y="5919"/>
                  <a:pt x="12266" y="5919"/>
                </a:cubicBezTo>
                <a:close/>
                <a:moveTo>
                  <a:pt x="6053" y="8195"/>
                </a:moveTo>
                <a:cubicBezTo>
                  <a:pt x="5798" y="8195"/>
                  <a:pt x="5597" y="8395"/>
                  <a:pt x="5597" y="8663"/>
                </a:cubicBezTo>
                <a:cubicBezTo>
                  <a:pt x="5597" y="8918"/>
                  <a:pt x="5798" y="9119"/>
                  <a:pt x="6053" y="9119"/>
                </a:cubicBezTo>
                <a:lnTo>
                  <a:pt x="10832" y="9119"/>
                </a:lnTo>
                <a:cubicBezTo>
                  <a:pt x="11100" y="9119"/>
                  <a:pt x="11302" y="8918"/>
                  <a:pt x="11302" y="8663"/>
                </a:cubicBezTo>
                <a:cubicBezTo>
                  <a:pt x="11302" y="8395"/>
                  <a:pt x="11100" y="8195"/>
                  <a:pt x="10832" y="8195"/>
                </a:cubicBezTo>
                <a:close/>
                <a:moveTo>
                  <a:pt x="6053" y="9976"/>
                </a:moveTo>
                <a:cubicBezTo>
                  <a:pt x="5798" y="9976"/>
                  <a:pt x="5597" y="10190"/>
                  <a:pt x="5597" y="10445"/>
                </a:cubicBezTo>
                <a:cubicBezTo>
                  <a:pt x="5597" y="10699"/>
                  <a:pt x="5798" y="10913"/>
                  <a:pt x="6053" y="10913"/>
                </a:cubicBezTo>
                <a:lnTo>
                  <a:pt x="7365" y="10913"/>
                </a:lnTo>
                <a:cubicBezTo>
                  <a:pt x="7619" y="10913"/>
                  <a:pt x="7833" y="10699"/>
                  <a:pt x="7833" y="10445"/>
                </a:cubicBezTo>
                <a:cubicBezTo>
                  <a:pt x="7833" y="10190"/>
                  <a:pt x="7619" y="9976"/>
                  <a:pt x="7365" y="9976"/>
                </a:cubicBezTo>
                <a:close/>
                <a:moveTo>
                  <a:pt x="12721" y="11582"/>
                </a:moveTo>
                <a:lnTo>
                  <a:pt x="16926" y="12841"/>
                </a:lnTo>
                <a:lnTo>
                  <a:pt x="12721" y="14100"/>
                </a:lnTo>
                <a:lnTo>
                  <a:pt x="9400" y="13109"/>
                </a:lnTo>
                <a:cubicBezTo>
                  <a:pt x="9386" y="13109"/>
                  <a:pt x="9386" y="13096"/>
                  <a:pt x="9373" y="13096"/>
                </a:cubicBezTo>
                <a:lnTo>
                  <a:pt x="8503" y="12841"/>
                </a:lnTo>
                <a:lnTo>
                  <a:pt x="12721" y="11582"/>
                </a:lnTo>
                <a:close/>
                <a:moveTo>
                  <a:pt x="6440" y="0"/>
                </a:moveTo>
                <a:cubicBezTo>
                  <a:pt x="5289" y="0"/>
                  <a:pt x="4312" y="816"/>
                  <a:pt x="4071" y="1888"/>
                </a:cubicBezTo>
                <a:lnTo>
                  <a:pt x="2464" y="1888"/>
                </a:lnTo>
                <a:cubicBezTo>
                  <a:pt x="2209" y="1888"/>
                  <a:pt x="2009" y="2102"/>
                  <a:pt x="2009" y="2357"/>
                </a:cubicBezTo>
                <a:lnTo>
                  <a:pt x="2009" y="16242"/>
                </a:lnTo>
                <a:lnTo>
                  <a:pt x="1687" y="16242"/>
                </a:lnTo>
                <a:cubicBezTo>
                  <a:pt x="1272" y="16242"/>
                  <a:pt x="937" y="15894"/>
                  <a:pt x="937" y="15480"/>
                </a:cubicBezTo>
                <a:lnTo>
                  <a:pt x="937" y="10002"/>
                </a:lnTo>
                <a:lnTo>
                  <a:pt x="1018" y="10002"/>
                </a:lnTo>
                <a:cubicBezTo>
                  <a:pt x="1272" y="10002"/>
                  <a:pt x="1486" y="9788"/>
                  <a:pt x="1486" y="9534"/>
                </a:cubicBezTo>
                <a:cubicBezTo>
                  <a:pt x="1486" y="9279"/>
                  <a:pt x="1272" y="9065"/>
                  <a:pt x="1018" y="9065"/>
                </a:cubicBezTo>
                <a:lnTo>
                  <a:pt x="468" y="9065"/>
                </a:lnTo>
                <a:cubicBezTo>
                  <a:pt x="214" y="9065"/>
                  <a:pt x="0" y="9279"/>
                  <a:pt x="0" y="9534"/>
                </a:cubicBezTo>
                <a:lnTo>
                  <a:pt x="0" y="15480"/>
                </a:lnTo>
                <a:cubicBezTo>
                  <a:pt x="0" y="16417"/>
                  <a:pt x="763" y="17167"/>
                  <a:pt x="1687" y="17167"/>
                </a:cubicBezTo>
                <a:lnTo>
                  <a:pt x="7190" y="17167"/>
                </a:lnTo>
                <a:cubicBezTo>
                  <a:pt x="7445" y="17167"/>
                  <a:pt x="7659" y="16965"/>
                  <a:pt x="7659" y="16712"/>
                </a:cubicBezTo>
                <a:cubicBezTo>
                  <a:pt x="7659" y="16444"/>
                  <a:pt x="7445" y="16242"/>
                  <a:pt x="7190" y="16242"/>
                </a:cubicBezTo>
                <a:lnTo>
                  <a:pt x="2932" y="16242"/>
                </a:lnTo>
                <a:lnTo>
                  <a:pt x="2932" y="2825"/>
                </a:lnTo>
                <a:lnTo>
                  <a:pt x="4044" y="2825"/>
                </a:lnTo>
                <a:cubicBezTo>
                  <a:pt x="4124" y="3280"/>
                  <a:pt x="4339" y="3696"/>
                  <a:pt x="4633" y="4030"/>
                </a:cubicBezTo>
                <a:lnTo>
                  <a:pt x="4633" y="6762"/>
                </a:lnTo>
                <a:cubicBezTo>
                  <a:pt x="4633" y="6910"/>
                  <a:pt x="4714" y="7070"/>
                  <a:pt x="4847" y="7151"/>
                </a:cubicBezTo>
                <a:cubicBezTo>
                  <a:pt x="4923" y="7196"/>
                  <a:pt x="5012" y="7220"/>
                  <a:pt x="5099" y="7220"/>
                </a:cubicBezTo>
                <a:cubicBezTo>
                  <a:pt x="5165" y="7220"/>
                  <a:pt x="5231" y="7206"/>
                  <a:pt x="5289" y="7177"/>
                </a:cubicBezTo>
                <a:lnTo>
                  <a:pt x="6401" y="6655"/>
                </a:lnTo>
                <a:lnTo>
                  <a:pt x="7579" y="7177"/>
                </a:lnTo>
                <a:cubicBezTo>
                  <a:pt x="7643" y="7206"/>
                  <a:pt x="7711" y="7220"/>
                  <a:pt x="7779" y="7220"/>
                </a:cubicBezTo>
                <a:cubicBezTo>
                  <a:pt x="7867" y="7220"/>
                  <a:pt x="7952" y="7196"/>
                  <a:pt x="8020" y="7151"/>
                </a:cubicBezTo>
                <a:cubicBezTo>
                  <a:pt x="8154" y="7056"/>
                  <a:pt x="8235" y="6910"/>
                  <a:pt x="8235" y="6762"/>
                </a:cubicBezTo>
                <a:lnTo>
                  <a:pt x="8235" y="5530"/>
                </a:lnTo>
                <a:cubicBezTo>
                  <a:pt x="8235" y="5276"/>
                  <a:pt x="8034" y="5062"/>
                  <a:pt x="7767" y="5062"/>
                </a:cubicBezTo>
                <a:cubicBezTo>
                  <a:pt x="7512" y="5062"/>
                  <a:pt x="7311" y="5276"/>
                  <a:pt x="7311" y="5530"/>
                </a:cubicBezTo>
                <a:lnTo>
                  <a:pt x="7311" y="6039"/>
                </a:lnTo>
                <a:lnTo>
                  <a:pt x="6588" y="5717"/>
                </a:lnTo>
                <a:cubicBezTo>
                  <a:pt x="6525" y="5692"/>
                  <a:pt x="6462" y="5679"/>
                  <a:pt x="6400" y="5679"/>
                </a:cubicBezTo>
                <a:cubicBezTo>
                  <a:pt x="6331" y="5679"/>
                  <a:pt x="6263" y="5696"/>
                  <a:pt x="6199" y="5731"/>
                </a:cubicBezTo>
                <a:lnTo>
                  <a:pt x="5557" y="6026"/>
                </a:lnTo>
                <a:lnTo>
                  <a:pt x="5557" y="4673"/>
                </a:lnTo>
                <a:cubicBezTo>
                  <a:pt x="5838" y="4780"/>
                  <a:pt x="6133" y="4834"/>
                  <a:pt x="6440" y="4834"/>
                </a:cubicBezTo>
                <a:cubicBezTo>
                  <a:pt x="7633" y="4834"/>
                  <a:pt x="8624" y="3964"/>
                  <a:pt x="8824" y="2825"/>
                </a:cubicBezTo>
                <a:lnTo>
                  <a:pt x="13966" y="2825"/>
                </a:lnTo>
                <a:lnTo>
                  <a:pt x="13966" y="9467"/>
                </a:lnTo>
                <a:cubicBezTo>
                  <a:pt x="13966" y="9735"/>
                  <a:pt x="14167" y="9936"/>
                  <a:pt x="14421" y="9936"/>
                </a:cubicBezTo>
                <a:cubicBezTo>
                  <a:pt x="14689" y="9936"/>
                  <a:pt x="14890" y="9735"/>
                  <a:pt x="14890" y="9467"/>
                </a:cubicBezTo>
                <a:lnTo>
                  <a:pt x="14890" y="2357"/>
                </a:lnTo>
                <a:cubicBezTo>
                  <a:pt x="14890" y="2102"/>
                  <a:pt x="14689" y="1888"/>
                  <a:pt x="14421" y="1888"/>
                </a:cubicBezTo>
                <a:lnTo>
                  <a:pt x="8797" y="1888"/>
                </a:lnTo>
                <a:cubicBezTo>
                  <a:pt x="8556" y="816"/>
                  <a:pt x="7592" y="0"/>
                  <a:pt x="6440" y="0"/>
                </a:cubicBezTo>
                <a:close/>
                <a:moveTo>
                  <a:pt x="12716" y="10625"/>
                </a:moveTo>
                <a:cubicBezTo>
                  <a:pt x="12671" y="10625"/>
                  <a:pt x="12627" y="10632"/>
                  <a:pt x="12587" y="10645"/>
                </a:cubicBezTo>
                <a:lnTo>
                  <a:pt x="6749" y="12400"/>
                </a:lnTo>
                <a:cubicBezTo>
                  <a:pt x="6547" y="12453"/>
                  <a:pt x="6414" y="12641"/>
                  <a:pt x="6414" y="12841"/>
                </a:cubicBezTo>
                <a:cubicBezTo>
                  <a:pt x="6414" y="13043"/>
                  <a:pt x="6547" y="13230"/>
                  <a:pt x="6749" y="13284"/>
                </a:cubicBezTo>
                <a:lnTo>
                  <a:pt x="8784" y="13900"/>
                </a:lnTo>
                <a:lnTo>
                  <a:pt x="8784" y="17890"/>
                </a:lnTo>
                <a:cubicBezTo>
                  <a:pt x="8784" y="18117"/>
                  <a:pt x="8945" y="18304"/>
                  <a:pt x="9159" y="18345"/>
                </a:cubicBezTo>
                <a:cubicBezTo>
                  <a:pt x="10311" y="18586"/>
                  <a:pt x="11502" y="18706"/>
                  <a:pt x="12721" y="18706"/>
                </a:cubicBezTo>
                <a:cubicBezTo>
                  <a:pt x="13939" y="18706"/>
                  <a:pt x="15131" y="18586"/>
                  <a:pt x="16283" y="18345"/>
                </a:cubicBezTo>
                <a:cubicBezTo>
                  <a:pt x="16497" y="18304"/>
                  <a:pt x="16658" y="18117"/>
                  <a:pt x="16658" y="17890"/>
                </a:cubicBezTo>
                <a:lnTo>
                  <a:pt x="16658" y="15292"/>
                </a:lnTo>
                <a:cubicBezTo>
                  <a:pt x="16658" y="15037"/>
                  <a:pt x="16444" y="14823"/>
                  <a:pt x="16189" y="14823"/>
                </a:cubicBezTo>
                <a:cubicBezTo>
                  <a:pt x="15935" y="14823"/>
                  <a:pt x="15721" y="15037"/>
                  <a:pt x="15721" y="15292"/>
                </a:cubicBezTo>
                <a:lnTo>
                  <a:pt x="15721" y="17515"/>
                </a:lnTo>
                <a:cubicBezTo>
                  <a:pt x="14742" y="17676"/>
                  <a:pt x="13739" y="17769"/>
                  <a:pt x="12721" y="17769"/>
                </a:cubicBezTo>
                <a:cubicBezTo>
                  <a:pt x="11703" y="17769"/>
                  <a:pt x="10686" y="17676"/>
                  <a:pt x="9722" y="17515"/>
                </a:cubicBezTo>
                <a:lnTo>
                  <a:pt x="9722" y="14180"/>
                </a:lnTo>
                <a:lnTo>
                  <a:pt x="12587" y="15037"/>
                </a:lnTo>
                <a:cubicBezTo>
                  <a:pt x="12627" y="15051"/>
                  <a:pt x="12671" y="15057"/>
                  <a:pt x="12716" y="15057"/>
                </a:cubicBezTo>
                <a:cubicBezTo>
                  <a:pt x="12761" y="15057"/>
                  <a:pt x="12808" y="15051"/>
                  <a:pt x="12855" y="15037"/>
                </a:cubicBezTo>
                <a:lnTo>
                  <a:pt x="18090" y="13471"/>
                </a:lnTo>
                <a:lnTo>
                  <a:pt x="18090" y="14917"/>
                </a:lnTo>
                <a:lnTo>
                  <a:pt x="17849" y="15506"/>
                </a:lnTo>
                <a:cubicBezTo>
                  <a:pt x="17756" y="15747"/>
                  <a:pt x="17863" y="16015"/>
                  <a:pt x="18104" y="16122"/>
                </a:cubicBezTo>
                <a:cubicBezTo>
                  <a:pt x="18154" y="16141"/>
                  <a:pt x="18208" y="16150"/>
                  <a:pt x="18262" y="16150"/>
                </a:cubicBezTo>
                <a:cubicBezTo>
                  <a:pt x="18366" y="16150"/>
                  <a:pt x="18471" y="16117"/>
                  <a:pt x="18559" y="16055"/>
                </a:cubicBezTo>
                <a:cubicBezTo>
                  <a:pt x="18638" y="16117"/>
                  <a:pt x="18741" y="16150"/>
                  <a:pt x="18847" y="16150"/>
                </a:cubicBezTo>
                <a:cubicBezTo>
                  <a:pt x="18903" y="16150"/>
                  <a:pt x="18960" y="16141"/>
                  <a:pt x="19015" y="16122"/>
                </a:cubicBezTo>
                <a:cubicBezTo>
                  <a:pt x="19256" y="16015"/>
                  <a:pt x="19363" y="15747"/>
                  <a:pt x="19269" y="15506"/>
                </a:cubicBezTo>
                <a:lnTo>
                  <a:pt x="19027" y="14917"/>
                </a:lnTo>
                <a:lnTo>
                  <a:pt x="19027" y="12855"/>
                </a:lnTo>
                <a:lnTo>
                  <a:pt x="19027" y="12841"/>
                </a:lnTo>
                <a:cubicBezTo>
                  <a:pt x="19027" y="12668"/>
                  <a:pt x="18934" y="12520"/>
                  <a:pt x="18786" y="12439"/>
                </a:cubicBezTo>
                <a:cubicBezTo>
                  <a:pt x="18760" y="12413"/>
                  <a:pt x="18720" y="12400"/>
                  <a:pt x="18679" y="12386"/>
                </a:cubicBezTo>
                <a:lnTo>
                  <a:pt x="12855" y="10645"/>
                </a:lnTo>
                <a:cubicBezTo>
                  <a:pt x="12808" y="10632"/>
                  <a:pt x="12761" y="10625"/>
                  <a:pt x="12716" y="106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1936828"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2040921"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2145013"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2249114" y="19068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5926868"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030961"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135053"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239154" y="192588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1875868"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1979961"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084053"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2188154" y="326332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858288"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962381"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066473"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170574" y="3267138"/>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32"/>
          <p:cNvSpPr txBox="1">
            <a:spLocks/>
          </p:cNvSpPr>
          <p:nvPr/>
        </p:nvSpPr>
        <p:spPr>
          <a:xfrm>
            <a:off x="3662537" y="4241345"/>
            <a:ext cx="4247023" cy="376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1pPr>
            <a:lvl2pPr marL="914400" marR="0" lvl="1"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2pPr>
            <a:lvl3pPr marL="1371600" marR="0" lvl="2"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3pPr>
            <a:lvl4pPr marL="1828800" marR="0" lvl="3"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4pPr>
            <a:lvl5pPr marL="2286000" marR="0" lvl="4"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5pPr>
            <a:lvl6pPr marL="2743200" marR="0" lvl="5"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6pPr>
            <a:lvl7pPr marL="3200400" marR="0" lvl="6"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7pPr>
            <a:lvl8pPr marL="3657600" marR="0" lvl="7"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8pPr>
            <a:lvl9pPr marL="4114800" marR="0" lvl="8" indent="-330200" algn="l" rtl="0">
              <a:lnSpc>
                <a:spcPct val="100000"/>
              </a:lnSpc>
              <a:spcBef>
                <a:spcPts val="0"/>
              </a:spcBef>
              <a:spcAft>
                <a:spcPts val="0"/>
              </a:spcAft>
              <a:buClr>
                <a:srgbClr val="000000"/>
              </a:buClr>
              <a:buSzPts val="2300"/>
              <a:buFont typeface="Barlow ExtraBold"/>
              <a:buNone/>
              <a:defRPr sz="2300" b="0" i="0" u="none" strike="noStrike" cap="none">
                <a:solidFill>
                  <a:srgbClr val="000000"/>
                </a:solidFill>
                <a:latin typeface="Barlow ExtraBold"/>
                <a:ea typeface="Barlow ExtraBold"/>
                <a:cs typeface="Barlow ExtraBold"/>
                <a:sym typeface="Barlow ExtraBold"/>
              </a:defRPr>
            </a:lvl9pPr>
          </a:lstStyle>
          <a:p>
            <a:pPr marL="0" indent="0"/>
            <a:r>
              <a:rPr lang="en-US" sz="1800" dirty="0" smtClean="0"/>
              <a:t>Advantages and Disadvantages</a:t>
            </a:r>
            <a:endParaRPr lang="en-US" sz="1800" dirty="0"/>
          </a:p>
        </p:txBody>
      </p:sp>
      <p:sp>
        <p:nvSpPr>
          <p:cNvPr id="41" name="Google Shape;250;p32"/>
          <p:cNvSpPr/>
          <p:nvPr/>
        </p:nvSpPr>
        <p:spPr>
          <a:xfrm>
            <a:off x="2692659" y="4001380"/>
            <a:ext cx="1017278" cy="956972"/>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p32"/>
          <p:cNvSpPr/>
          <p:nvPr/>
        </p:nvSpPr>
        <p:spPr>
          <a:xfrm>
            <a:off x="2977931" y="4322734"/>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p32"/>
          <p:cNvSpPr/>
          <p:nvPr/>
        </p:nvSpPr>
        <p:spPr>
          <a:xfrm>
            <a:off x="3760706"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6;p32"/>
          <p:cNvSpPr/>
          <p:nvPr/>
        </p:nvSpPr>
        <p:spPr>
          <a:xfrm>
            <a:off x="3864799"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p32"/>
          <p:cNvSpPr/>
          <p:nvPr/>
        </p:nvSpPr>
        <p:spPr>
          <a:xfrm>
            <a:off x="3968891"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p32"/>
          <p:cNvSpPr/>
          <p:nvPr/>
        </p:nvSpPr>
        <p:spPr>
          <a:xfrm>
            <a:off x="4072992" y="4623542"/>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ight Arrow 1"/>
          <p:cNvSpPr/>
          <p:nvPr/>
        </p:nvSpPr>
        <p:spPr>
          <a:xfrm>
            <a:off x="3063240" y="198120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ent Arrow 2"/>
          <p:cNvSpPr/>
          <p:nvPr/>
        </p:nvSpPr>
        <p:spPr>
          <a:xfrm rot="5400000">
            <a:off x="7444740" y="1363980"/>
            <a:ext cx="426720" cy="1463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Bent Arrow 46"/>
          <p:cNvSpPr/>
          <p:nvPr/>
        </p:nvSpPr>
        <p:spPr>
          <a:xfrm rot="10800000">
            <a:off x="7155180" y="2590800"/>
            <a:ext cx="1203960" cy="822960"/>
          </a:xfrm>
          <a:prstGeom prst="bentArrow">
            <a:avLst>
              <a:gd name="adj1" fmla="val 14720"/>
              <a:gd name="adj2" fmla="val 20327"/>
              <a:gd name="adj3" fmla="val 20327"/>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ight Arrow 47"/>
          <p:cNvSpPr/>
          <p:nvPr/>
        </p:nvSpPr>
        <p:spPr>
          <a:xfrm rot="10800000">
            <a:off x="3215640" y="3215640"/>
            <a:ext cx="134874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ent Arrow 48"/>
          <p:cNvSpPr/>
          <p:nvPr/>
        </p:nvSpPr>
        <p:spPr>
          <a:xfrm rot="16200000" flipH="1">
            <a:off x="-41910" y="3364230"/>
            <a:ext cx="937260" cy="5029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10800000" flipH="1">
            <a:off x="274320" y="4221480"/>
            <a:ext cx="195072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77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 calcmode="lin" valueType="num">
                                      <p:cBhvr additive="base">
                                        <p:cTn id="16" dur="1000"/>
                                        <p:tgtEl>
                                          <p:spTgt spid="265"/>
                                        </p:tgtEl>
                                        <p:attrNameLst>
                                          <p:attrName>ppt_w</p:attrName>
                                        </p:attrNameLst>
                                      </p:cBhvr>
                                      <p:tavLst>
                                        <p:tav tm="0">
                                          <p:val>
                                            <p:strVal val="0"/>
                                          </p:val>
                                        </p:tav>
                                        <p:tav tm="100000">
                                          <p:val>
                                            <p:strVal val="#ppt_w"/>
                                          </p:val>
                                        </p:tav>
                                      </p:tavLst>
                                    </p:anim>
                                    <p:anim calcmode="lin" valueType="num">
                                      <p:cBhvr additive="base">
                                        <p:cTn id="17" dur="1000"/>
                                        <p:tgtEl>
                                          <p:spTgt spid="265"/>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anim calcmode="lin" valueType="num">
                                      <p:cBhvr additive="base">
                                        <p:cTn id="20" dur="1000"/>
                                        <p:tgtEl>
                                          <p:spTgt spid="269"/>
                                        </p:tgtEl>
                                        <p:attrNameLst>
                                          <p:attrName>ppt_w</p:attrName>
                                        </p:attrNameLst>
                                      </p:cBhvr>
                                      <p:tavLst>
                                        <p:tav tm="0">
                                          <p:val>
                                            <p:strVal val="0"/>
                                          </p:val>
                                        </p:tav>
                                        <p:tav tm="100000">
                                          <p:val>
                                            <p:strVal val="#ppt_w"/>
                                          </p:val>
                                        </p:tav>
                                      </p:tavLst>
                                    </p:anim>
                                    <p:anim calcmode="lin" valueType="num">
                                      <p:cBhvr additive="base">
                                        <p:cTn id="21" dur="1000"/>
                                        <p:tgtEl>
                                          <p:spTgt spid="269"/>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73"/>
                                        </p:tgtEl>
                                        <p:attrNameLst>
                                          <p:attrName>style.visibility</p:attrName>
                                        </p:attrNameLst>
                                      </p:cBhvr>
                                      <p:to>
                                        <p:strVal val="visible"/>
                                      </p:to>
                                    </p:set>
                                    <p:anim calcmode="lin" valueType="num">
                                      <p:cBhvr additive="base">
                                        <p:cTn id="24" dur="1000"/>
                                        <p:tgtEl>
                                          <p:spTgt spid="273"/>
                                        </p:tgtEl>
                                        <p:attrNameLst>
                                          <p:attrName>ppt_w</p:attrName>
                                        </p:attrNameLst>
                                      </p:cBhvr>
                                      <p:tavLst>
                                        <p:tav tm="0">
                                          <p:val>
                                            <p:strVal val="0"/>
                                          </p:val>
                                        </p:tav>
                                        <p:tav tm="100000">
                                          <p:val>
                                            <p:strVal val="#ppt_w"/>
                                          </p:val>
                                        </p:tav>
                                      </p:tavLst>
                                    </p:anim>
                                    <p:anim calcmode="lin" valueType="num">
                                      <p:cBhvr additive="base">
                                        <p:cTn id="25" dur="1000"/>
                                        <p:tgtEl>
                                          <p:spTgt spid="273"/>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23" presetClass="entr" presetSubtype="16" fill="hold" nodeType="afterEffect">
                                  <p:stCondLst>
                                    <p:cond delay="0"/>
                                  </p:stCondLst>
                                  <p:childTnLst>
                                    <p:set>
                                      <p:cBhvr>
                                        <p:cTn id="28" dur="1" fill="hold">
                                          <p:stCondLst>
                                            <p:cond delay="0"/>
                                          </p:stCondLst>
                                        </p:cTn>
                                        <p:tgtEl>
                                          <p:spTgt spid="262"/>
                                        </p:tgtEl>
                                        <p:attrNameLst>
                                          <p:attrName>style.visibility</p:attrName>
                                        </p:attrNameLst>
                                      </p:cBhvr>
                                      <p:to>
                                        <p:strVal val="visible"/>
                                      </p:to>
                                    </p:set>
                                    <p:anim calcmode="lin" valueType="num">
                                      <p:cBhvr additive="base">
                                        <p:cTn id="29" dur="1000"/>
                                        <p:tgtEl>
                                          <p:spTgt spid="262"/>
                                        </p:tgtEl>
                                        <p:attrNameLst>
                                          <p:attrName>ppt_w</p:attrName>
                                        </p:attrNameLst>
                                      </p:cBhvr>
                                      <p:tavLst>
                                        <p:tav tm="0">
                                          <p:val>
                                            <p:strVal val="0"/>
                                          </p:val>
                                        </p:tav>
                                        <p:tav tm="100000">
                                          <p:val>
                                            <p:strVal val="#ppt_w"/>
                                          </p:val>
                                        </p:tav>
                                      </p:tavLst>
                                    </p:anim>
                                    <p:anim calcmode="lin" valueType="num">
                                      <p:cBhvr additive="base">
                                        <p:cTn id="30" dur="1000"/>
                                        <p:tgtEl>
                                          <p:spTgt spid="262"/>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6"/>
                                        </p:tgtEl>
                                        <p:attrNameLst>
                                          <p:attrName>style.visibility</p:attrName>
                                        </p:attrNameLst>
                                      </p:cBhvr>
                                      <p:to>
                                        <p:strVal val="visible"/>
                                      </p:to>
                                    </p:set>
                                    <p:anim calcmode="lin" valueType="num">
                                      <p:cBhvr additive="base">
                                        <p:cTn id="33" dur="1000"/>
                                        <p:tgtEl>
                                          <p:spTgt spid="266"/>
                                        </p:tgtEl>
                                        <p:attrNameLst>
                                          <p:attrName>ppt_w</p:attrName>
                                        </p:attrNameLst>
                                      </p:cBhvr>
                                      <p:tavLst>
                                        <p:tav tm="0">
                                          <p:val>
                                            <p:strVal val="0"/>
                                          </p:val>
                                        </p:tav>
                                        <p:tav tm="100000">
                                          <p:val>
                                            <p:strVal val="#ppt_w"/>
                                          </p:val>
                                        </p:tav>
                                      </p:tavLst>
                                    </p:anim>
                                    <p:anim calcmode="lin" valueType="num">
                                      <p:cBhvr additive="base">
                                        <p:cTn id="34" dur="1000"/>
                                        <p:tgtEl>
                                          <p:spTgt spid="26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1000"/>
                                        <p:tgtEl>
                                          <p:spTgt spid="270"/>
                                        </p:tgtEl>
                                        <p:attrNameLst>
                                          <p:attrName>ppt_w</p:attrName>
                                        </p:attrNameLst>
                                      </p:cBhvr>
                                      <p:tavLst>
                                        <p:tav tm="0">
                                          <p:val>
                                            <p:strVal val="0"/>
                                          </p:val>
                                        </p:tav>
                                        <p:tav tm="100000">
                                          <p:val>
                                            <p:strVal val="#ppt_w"/>
                                          </p:val>
                                        </p:tav>
                                      </p:tavLst>
                                    </p:anim>
                                    <p:anim calcmode="lin" valueType="num">
                                      <p:cBhvr additive="base">
                                        <p:cTn id="38" dur="1000"/>
                                        <p:tgtEl>
                                          <p:spTgt spid="27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anim calcmode="lin" valueType="num">
                                      <p:cBhvr additive="base">
                                        <p:cTn id="41" dur="1000"/>
                                        <p:tgtEl>
                                          <p:spTgt spid="274"/>
                                        </p:tgtEl>
                                        <p:attrNameLst>
                                          <p:attrName>ppt_w</p:attrName>
                                        </p:attrNameLst>
                                      </p:cBhvr>
                                      <p:tavLst>
                                        <p:tav tm="0">
                                          <p:val>
                                            <p:strVal val="0"/>
                                          </p:val>
                                        </p:tav>
                                        <p:tav tm="100000">
                                          <p:val>
                                            <p:strVal val="#ppt_w"/>
                                          </p:val>
                                        </p:tav>
                                      </p:tavLst>
                                    </p:anim>
                                    <p:anim calcmode="lin" valueType="num">
                                      <p:cBhvr additive="base">
                                        <p:cTn id="42" dur="1000"/>
                                        <p:tgtEl>
                                          <p:spTgt spid="274"/>
                                        </p:tgtEl>
                                        <p:attrNameLst>
                                          <p:attrName>ppt_h</p:attrName>
                                        </p:attrNameLst>
                                      </p:cBhvr>
                                      <p:tavLst>
                                        <p:tav tm="0">
                                          <p:val>
                                            <p:strVal val="0"/>
                                          </p:val>
                                        </p:tav>
                                        <p:tav tm="100000">
                                          <p:val>
                                            <p:strVal val="#ppt_h"/>
                                          </p:val>
                                        </p:tav>
                                      </p:tavLst>
                                    </p:anim>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263"/>
                                        </p:tgtEl>
                                        <p:attrNameLst>
                                          <p:attrName>style.visibility</p:attrName>
                                        </p:attrNameLst>
                                      </p:cBhvr>
                                      <p:to>
                                        <p:strVal val="visible"/>
                                      </p:to>
                                    </p:set>
                                    <p:anim calcmode="lin" valueType="num">
                                      <p:cBhvr additive="base">
                                        <p:cTn id="46" dur="1000"/>
                                        <p:tgtEl>
                                          <p:spTgt spid="263"/>
                                        </p:tgtEl>
                                        <p:attrNameLst>
                                          <p:attrName>ppt_w</p:attrName>
                                        </p:attrNameLst>
                                      </p:cBhvr>
                                      <p:tavLst>
                                        <p:tav tm="0">
                                          <p:val>
                                            <p:strVal val="0"/>
                                          </p:val>
                                        </p:tav>
                                        <p:tav tm="100000">
                                          <p:val>
                                            <p:strVal val="#ppt_w"/>
                                          </p:val>
                                        </p:tav>
                                      </p:tavLst>
                                    </p:anim>
                                    <p:anim calcmode="lin" valueType="num">
                                      <p:cBhvr additive="base">
                                        <p:cTn id="47" dur="1000"/>
                                        <p:tgtEl>
                                          <p:spTgt spid="26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 calcmode="lin" valueType="num">
                                      <p:cBhvr additive="base">
                                        <p:cTn id="50" dur="1000"/>
                                        <p:tgtEl>
                                          <p:spTgt spid="267"/>
                                        </p:tgtEl>
                                        <p:attrNameLst>
                                          <p:attrName>ppt_w</p:attrName>
                                        </p:attrNameLst>
                                      </p:cBhvr>
                                      <p:tavLst>
                                        <p:tav tm="0">
                                          <p:val>
                                            <p:strVal val="0"/>
                                          </p:val>
                                        </p:tav>
                                        <p:tav tm="100000">
                                          <p:val>
                                            <p:strVal val="#ppt_w"/>
                                          </p:val>
                                        </p:tav>
                                      </p:tavLst>
                                    </p:anim>
                                    <p:anim calcmode="lin" valueType="num">
                                      <p:cBhvr additive="base">
                                        <p:cTn id="51" dur="1000"/>
                                        <p:tgtEl>
                                          <p:spTgt spid="267"/>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1"/>
                                        </p:tgtEl>
                                        <p:attrNameLst>
                                          <p:attrName>style.visibility</p:attrName>
                                        </p:attrNameLst>
                                      </p:cBhvr>
                                      <p:to>
                                        <p:strVal val="visible"/>
                                      </p:to>
                                    </p:set>
                                    <p:anim calcmode="lin" valueType="num">
                                      <p:cBhvr additive="base">
                                        <p:cTn id="54" dur="1000"/>
                                        <p:tgtEl>
                                          <p:spTgt spid="271"/>
                                        </p:tgtEl>
                                        <p:attrNameLst>
                                          <p:attrName>ppt_w</p:attrName>
                                        </p:attrNameLst>
                                      </p:cBhvr>
                                      <p:tavLst>
                                        <p:tav tm="0">
                                          <p:val>
                                            <p:strVal val="0"/>
                                          </p:val>
                                        </p:tav>
                                        <p:tav tm="100000">
                                          <p:val>
                                            <p:strVal val="#ppt_w"/>
                                          </p:val>
                                        </p:tav>
                                      </p:tavLst>
                                    </p:anim>
                                    <p:anim calcmode="lin" valueType="num">
                                      <p:cBhvr additive="base">
                                        <p:cTn id="55" dur="1000"/>
                                        <p:tgtEl>
                                          <p:spTgt spid="271"/>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75"/>
                                        </p:tgtEl>
                                        <p:attrNameLst>
                                          <p:attrName>style.visibility</p:attrName>
                                        </p:attrNameLst>
                                      </p:cBhvr>
                                      <p:to>
                                        <p:strVal val="visible"/>
                                      </p:to>
                                    </p:set>
                                    <p:anim calcmode="lin" valueType="num">
                                      <p:cBhvr additive="base">
                                        <p:cTn id="58" dur="1000"/>
                                        <p:tgtEl>
                                          <p:spTgt spid="275"/>
                                        </p:tgtEl>
                                        <p:attrNameLst>
                                          <p:attrName>ppt_w</p:attrName>
                                        </p:attrNameLst>
                                      </p:cBhvr>
                                      <p:tavLst>
                                        <p:tav tm="0">
                                          <p:val>
                                            <p:strVal val="0"/>
                                          </p:val>
                                        </p:tav>
                                        <p:tav tm="100000">
                                          <p:val>
                                            <p:strVal val="#ppt_w"/>
                                          </p:val>
                                        </p:tav>
                                      </p:tavLst>
                                    </p:anim>
                                    <p:anim calcmode="lin" valueType="num">
                                      <p:cBhvr additive="base">
                                        <p:cTn id="59" dur="1000"/>
                                        <p:tgtEl>
                                          <p:spTgt spid="275"/>
                                        </p:tgtEl>
                                        <p:attrNameLst>
                                          <p:attrName>ppt_h</p:attrName>
                                        </p:attrNameLst>
                                      </p:cBhvr>
                                      <p:tavLst>
                                        <p:tav tm="0">
                                          <p:val>
                                            <p:strVal val="0"/>
                                          </p:val>
                                        </p:tav>
                                        <p:tav tm="100000">
                                          <p:val>
                                            <p:strVal val="#ppt_h"/>
                                          </p:val>
                                        </p:tav>
                                      </p:tavLst>
                                    </p:anim>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64"/>
                                        </p:tgtEl>
                                        <p:attrNameLst>
                                          <p:attrName>style.visibility</p:attrName>
                                        </p:attrNameLst>
                                      </p:cBhvr>
                                      <p:to>
                                        <p:strVal val="visible"/>
                                      </p:to>
                                    </p:set>
                                    <p:anim calcmode="lin" valueType="num">
                                      <p:cBhvr additive="base">
                                        <p:cTn id="63" dur="1000"/>
                                        <p:tgtEl>
                                          <p:spTgt spid="264"/>
                                        </p:tgtEl>
                                        <p:attrNameLst>
                                          <p:attrName>ppt_w</p:attrName>
                                        </p:attrNameLst>
                                      </p:cBhvr>
                                      <p:tavLst>
                                        <p:tav tm="0">
                                          <p:val>
                                            <p:strVal val="0"/>
                                          </p:val>
                                        </p:tav>
                                        <p:tav tm="100000">
                                          <p:val>
                                            <p:strVal val="#ppt_w"/>
                                          </p:val>
                                        </p:tav>
                                      </p:tavLst>
                                    </p:anim>
                                    <p:anim calcmode="lin" valueType="num">
                                      <p:cBhvr additive="base">
                                        <p:cTn id="64" dur="1000"/>
                                        <p:tgtEl>
                                          <p:spTgt spid="264"/>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1000"/>
                                        <p:tgtEl>
                                          <p:spTgt spid="268"/>
                                        </p:tgtEl>
                                        <p:attrNameLst>
                                          <p:attrName>ppt_w</p:attrName>
                                        </p:attrNameLst>
                                      </p:cBhvr>
                                      <p:tavLst>
                                        <p:tav tm="0">
                                          <p:val>
                                            <p:strVal val="0"/>
                                          </p:val>
                                        </p:tav>
                                        <p:tav tm="100000">
                                          <p:val>
                                            <p:strVal val="#ppt_w"/>
                                          </p:val>
                                        </p:tav>
                                      </p:tavLst>
                                    </p:anim>
                                    <p:anim calcmode="lin" valueType="num">
                                      <p:cBhvr additive="base">
                                        <p:cTn id="68" dur="1000"/>
                                        <p:tgtEl>
                                          <p:spTgt spid="268"/>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1000"/>
                                        <p:tgtEl>
                                          <p:spTgt spid="276"/>
                                        </p:tgtEl>
                                        <p:attrNameLst>
                                          <p:attrName>ppt_w</p:attrName>
                                        </p:attrNameLst>
                                      </p:cBhvr>
                                      <p:tavLst>
                                        <p:tav tm="0">
                                          <p:val>
                                            <p:strVal val="0"/>
                                          </p:val>
                                        </p:tav>
                                        <p:tav tm="100000">
                                          <p:val>
                                            <p:strVal val="#ppt_w"/>
                                          </p:val>
                                        </p:tav>
                                      </p:tavLst>
                                    </p:anim>
                                    <p:anim calcmode="lin" valueType="num">
                                      <p:cBhvr additive="base">
                                        <p:cTn id="72" dur="1000"/>
                                        <p:tgtEl>
                                          <p:spTgt spid="276"/>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272"/>
                                        </p:tgtEl>
                                        <p:attrNameLst>
                                          <p:attrName>style.visibility</p:attrName>
                                        </p:attrNameLst>
                                      </p:cBhvr>
                                      <p:to>
                                        <p:strVal val="visible"/>
                                      </p:to>
                                    </p:set>
                                    <p:anim calcmode="lin" valueType="num">
                                      <p:cBhvr additive="base">
                                        <p:cTn id="75" dur="1000"/>
                                        <p:tgtEl>
                                          <p:spTgt spid="272"/>
                                        </p:tgtEl>
                                        <p:attrNameLst>
                                          <p:attrName>ppt_w</p:attrName>
                                        </p:attrNameLst>
                                      </p:cBhvr>
                                      <p:tavLst>
                                        <p:tav tm="0">
                                          <p:val>
                                            <p:strVal val="0"/>
                                          </p:val>
                                        </p:tav>
                                        <p:tav tm="100000">
                                          <p:val>
                                            <p:strVal val="#ppt_w"/>
                                          </p:val>
                                        </p:tav>
                                      </p:tavLst>
                                    </p:anim>
                                    <p:anim calcmode="lin" valueType="num">
                                      <p:cBhvr additive="base">
                                        <p:cTn id="76" dur="1000"/>
                                        <p:tgtEl>
                                          <p:spTgt spid="272"/>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p:tgtEl>
                                          <p:spTgt spid="43"/>
                                        </p:tgtEl>
                                        <p:attrNameLst>
                                          <p:attrName>ppt_w</p:attrName>
                                        </p:attrNameLst>
                                      </p:cBhvr>
                                      <p:tavLst>
                                        <p:tav tm="0">
                                          <p:val>
                                            <p:strVal val="0"/>
                                          </p:val>
                                        </p:tav>
                                        <p:tav tm="100000">
                                          <p:val>
                                            <p:strVal val="#ppt_w"/>
                                          </p:val>
                                        </p:tav>
                                      </p:tavLst>
                                    </p:anim>
                                    <p:anim calcmode="lin" valueType="num">
                                      <p:cBhvr additive="base">
                                        <p:cTn id="80" dur="1000"/>
                                        <p:tgtEl>
                                          <p:spTgt spid="43"/>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000"/>
                                        <p:tgtEl>
                                          <p:spTgt spid="44"/>
                                        </p:tgtEl>
                                        <p:attrNameLst>
                                          <p:attrName>ppt_w</p:attrName>
                                        </p:attrNameLst>
                                      </p:cBhvr>
                                      <p:tavLst>
                                        <p:tav tm="0">
                                          <p:val>
                                            <p:strVal val="0"/>
                                          </p:val>
                                        </p:tav>
                                        <p:tav tm="100000">
                                          <p:val>
                                            <p:strVal val="#ppt_w"/>
                                          </p:val>
                                        </p:tav>
                                      </p:tavLst>
                                    </p:anim>
                                    <p:anim calcmode="lin" valueType="num">
                                      <p:cBhvr additive="base">
                                        <p:cTn id="84" dur="1000"/>
                                        <p:tgtEl>
                                          <p:spTgt spid="44"/>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p:tgtEl>
                                          <p:spTgt spid="45"/>
                                        </p:tgtEl>
                                        <p:attrNameLst>
                                          <p:attrName>ppt_w</p:attrName>
                                        </p:attrNameLst>
                                      </p:cBhvr>
                                      <p:tavLst>
                                        <p:tav tm="0">
                                          <p:val>
                                            <p:strVal val="0"/>
                                          </p:val>
                                        </p:tav>
                                        <p:tav tm="100000">
                                          <p:val>
                                            <p:strVal val="#ppt_w"/>
                                          </p:val>
                                        </p:tav>
                                      </p:tavLst>
                                    </p:anim>
                                    <p:anim calcmode="lin" valueType="num">
                                      <p:cBhvr additive="base">
                                        <p:cTn id="88" dur="1000"/>
                                        <p:tgtEl>
                                          <p:spTgt spid="45"/>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000"/>
                                        <p:tgtEl>
                                          <p:spTgt spid="46"/>
                                        </p:tgtEl>
                                        <p:attrNameLst>
                                          <p:attrName>ppt_w</p:attrName>
                                        </p:attrNameLst>
                                      </p:cBhvr>
                                      <p:tavLst>
                                        <p:tav tm="0">
                                          <p:val>
                                            <p:strVal val="0"/>
                                          </p:val>
                                        </p:tav>
                                        <p:tav tm="100000">
                                          <p:val>
                                            <p:strVal val="#ppt_w"/>
                                          </p:val>
                                        </p:tav>
                                      </p:tavLst>
                                    </p:anim>
                                    <p:anim calcmode="lin" valueType="num">
                                      <p:cBhvr additive="base">
                                        <p:cTn id="92" dur="10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a:t>
            </a:r>
            <a:r>
              <a:rPr lang="en" dirty="0"/>
              <a:t>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232630" cy="1055150"/>
          </a:xfrm>
        </p:spPr>
        <p:txBody>
          <a:bodyPr/>
          <a:lstStyle/>
          <a:p>
            <a:pPr algn="just"/>
            <a:r>
              <a:rPr lang="en-US" sz="1400" dirty="0" smtClean="0">
                <a:latin typeface="Times New Roman" panose="02020603050405020304" pitchFamily="18" charset="0"/>
                <a:ea typeface="Times New Roman" panose="02020603050405020304" pitchFamily="18" charset="0"/>
              </a:rPr>
              <a:t>This paper, </a:t>
            </a:r>
            <a:r>
              <a:rPr lang="en-US" sz="1400" dirty="0">
                <a:latin typeface="Times New Roman" panose="02020603050405020304" pitchFamily="18" charset="0"/>
                <a:ea typeface="Times New Roman" panose="02020603050405020304" pitchFamily="18" charset="0"/>
              </a:rPr>
              <a:t>published in 2022, introduces an innovative approach to image compression by combining the Fast Fourier Transform (FFT) with the Intelligent Water Drop (IWD) algorithm</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53340" y="1035630"/>
            <a:ext cx="8511540" cy="838890"/>
          </a:xfrm>
        </p:spPr>
        <p:txBody>
          <a:bodyPr/>
          <a:lstStyle/>
          <a:p>
            <a:pPr algn="ctr"/>
            <a:r>
              <a:rPr lang="en-US" dirty="0" smtClean="0"/>
              <a:t>Optimizing </a:t>
            </a:r>
            <a:r>
              <a:rPr lang="en-US" dirty="0"/>
              <a:t>Fast Fourier Transform (FFT) </a:t>
            </a:r>
            <a:r>
              <a:rPr lang="en-US" dirty="0" smtClean="0"/>
              <a:t>Image Compression </a:t>
            </a:r>
            <a:r>
              <a:rPr lang="en-US" dirty="0"/>
              <a:t>using Intelligent Water Drop (IWD) </a:t>
            </a:r>
            <a:r>
              <a:rPr lang="en-US" dirty="0" smtClean="0"/>
              <a:t>Algorithm [13]</a:t>
            </a:r>
            <a:endParaRPr lang="en-US" dirty="0"/>
          </a:p>
        </p:txBody>
      </p:sp>
      <p:pic>
        <p:nvPicPr>
          <p:cNvPr id="7" name="Picture 6"/>
          <p:cNvPicPr>
            <a:picLocks noChangeAspect="1"/>
          </p:cNvPicPr>
          <p:nvPr/>
        </p:nvPicPr>
        <p:blipFill>
          <a:blip r:embed="rId3"/>
          <a:stretch>
            <a:fillRect/>
          </a:stretch>
        </p:blipFill>
        <p:spPr>
          <a:xfrm>
            <a:off x="1413466" y="3368018"/>
            <a:ext cx="1013548" cy="495343"/>
          </a:xfrm>
          <a:prstGeom prst="rect">
            <a:avLst/>
          </a:prstGeom>
        </p:spPr>
      </p:pic>
      <p:pic>
        <p:nvPicPr>
          <p:cNvPr id="8" name="Picture 7"/>
          <p:cNvPicPr>
            <a:picLocks noChangeAspect="1"/>
          </p:cNvPicPr>
          <p:nvPr/>
        </p:nvPicPr>
        <p:blipFill>
          <a:blip r:embed="rId4"/>
          <a:stretch>
            <a:fillRect/>
          </a:stretch>
        </p:blipFill>
        <p:spPr>
          <a:xfrm>
            <a:off x="2411658" y="3375639"/>
            <a:ext cx="1653683" cy="480102"/>
          </a:xfrm>
          <a:prstGeom prst="rect">
            <a:avLst/>
          </a:prstGeom>
        </p:spPr>
      </p:pic>
      <p:pic>
        <p:nvPicPr>
          <p:cNvPr id="9" name="Picture 8"/>
          <p:cNvPicPr>
            <a:picLocks noChangeAspect="1"/>
          </p:cNvPicPr>
          <p:nvPr/>
        </p:nvPicPr>
        <p:blipFill>
          <a:blip r:embed="rId5"/>
          <a:stretch>
            <a:fillRect/>
          </a:stretch>
        </p:blipFill>
        <p:spPr>
          <a:xfrm>
            <a:off x="4057575" y="3406120"/>
            <a:ext cx="1729890" cy="464860"/>
          </a:xfrm>
          <a:prstGeom prst="rect">
            <a:avLst/>
          </a:prstGeom>
        </p:spPr>
      </p:pic>
      <p:pic>
        <p:nvPicPr>
          <p:cNvPr id="10" name="Picture 9"/>
          <p:cNvPicPr>
            <a:picLocks noChangeAspect="1"/>
          </p:cNvPicPr>
          <p:nvPr/>
        </p:nvPicPr>
        <p:blipFill>
          <a:blip r:embed="rId6"/>
          <a:stretch>
            <a:fillRect/>
          </a:stretch>
        </p:blipFill>
        <p:spPr>
          <a:xfrm>
            <a:off x="5794931" y="3387067"/>
            <a:ext cx="1806097" cy="518205"/>
          </a:xfrm>
          <a:prstGeom prst="rect">
            <a:avLst/>
          </a:prstGeom>
        </p:spPr>
      </p:pic>
      <p:sp>
        <p:nvSpPr>
          <p:cNvPr id="25" name="Subtitle 2"/>
          <p:cNvSpPr>
            <a:spLocks noGrp="1"/>
          </p:cNvSpPr>
          <p:nvPr>
            <p:ph type="subTitle" idx="5"/>
          </p:nvPr>
        </p:nvSpPr>
        <p:spPr>
          <a:xfrm>
            <a:off x="1767840" y="3958810"/>
            <a:ext cx="5570220" cy="308390"/>
          </a:xfrm>
        </p:spPr>
        <p:txBody>
          <a:bodyPr/>
          <a:lstStyle/>
          <a:p>
            <a:pPr algn="just"/>
            <a:r>
              <a:rPr lang="en-US" sz="1400" dirty="0" smtClean="0">
                <a:latin typeface="Times New Roman" panose="02020603050405020304" pitchFamily="18" charset="0"/>
                <a:ea typeface="Times New Roman" panose="02020603050405020304" pitchFamily="18" charset="0"/>
              </a:rPr>
              <a:t>Block </a:t>
            </a:r>
            <a:r>
              <a:rPr lang="en-US" sz="1400" dirty="0">
                <a:latin typeface="Times New Roman" panose="02020603050405020304" pitchFamily="18" charset="0"/>
                <a:ea typeface="Times New Roman" panose="02020603050405020304" pitchFamily="18" charset="0"/>
              </a:rPr>
              <a:t>diagram for image compression using Fast Fourier </a:t>
            </a:r>
            <a:r>
              <a:rPr lang="en-US" sz="1400" dirty="0" smtClean="0">
                <a:latin typeface="Times New Roman" panose="02020603050405020304" pitchFamily="18" charset="0"/>
                <a:ea typeface="Times New Roman" panose="02020603050405020304" pitchFamily="18" charset="0"/>
              </a:rPr>
              <a:t>Transform [13]</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8267700" cy="1151310"/>
          </a:xfrm>
        </p:spPr>
        <p:txBody>
          <a:bodyPr/>
          <a:lstStyle/>
          <a:p>
            <a:pPr algn="ctr"/>
            <a:r>
              <a:rPr lang="en-US" dirty="0"/>
              <a:t>Optimizing Fast Fourier Transform (FFT) Image Compression using Intelligent Water Drop (IWD) Algorithm</a:t>
            </a:r>
          </a:p>
        </p:txBody>
      </p:sp>
      <p:sp>
        <p:nvSpPr>
          <p:cNvPr id="21" name="Subtitle 2"/>
          <p:cNvSpPr>
            <a:spLocks noGrp="1"/>
          </p:cNvSpPr>
          <p:nvPr>
            <p:ph type="subTitle" idx="5"/>
          </p:nvPr>
        </p:nvSpPr>
        <p:spPr>
          <a:xfrm>
            <a:off x="297180" y="1848070"/>
            <a:ext cx="7612380" cy="112373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method focuses on adaptability and memory efficiency in image compression, addressing the ever-growing demand for efficient image applications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Key steps in this method include:</a:t>
            </a:r>
          </a:p>
          <a:p>
            <a:pPr marL="127000" indent="0"/>
            <a:endParaRPr lang="en-US" sz="1400" dirty="0" smtClean="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1196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8267700" cy="1151310"/>
          </a:xfrm>
        </p:spPr>
        <p:txBody>
          <a:bodyPr/>
          <a:lstStyle/>
          <a:p>
            <a:pPr algn="ctr"/>
            <a:r>
              <a:rPr lang="en-US" dirty="0"/>
              <a:t>Optimizing Fast Fourier Transform (FFT) Image Compression using Intelligent Water Drop (IWD) Algorithm</a:t>
            </a:r>
          </a:p>
        </p:txBody>
      </p:sp>
      <p:sp>
        <p:nvSpPr>
          <p:cNvPr id="21" name="Subtitle 2"/>
          <p:cNvSpPr>
            <a:spLocks noGrp="1"/>
          </p:cNvSpPr>
          <p:nvPr>
            <p:ph type="subTitle" idx="5"/>
          </p:nvPr>
        </p:nvSpPr>
        <p:spPr>
          <a:xfrm>
            <a:off x="297180" y="1848070"/>
            <a:ext cx="7612380" cy="130661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method focuses on adaptability and memory efficiency in image compression, addressing the ever-growing demand for efficient image applications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Key steps in this method include:</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Initiate the process by applying the Fast Fourier Transform (FFT) to the image</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2746966" y="3368018"/>
            <a:ext cx="1013548" cy="495343"/>
          </a:xfrm>
          <a:prstGeom prst="rect">
            <a:avLst/>
          </a:prstGeom>
        </p:spPr>
      </p:pic>
      <p:pic>
        <p:nvPicPr>
          <p:cNvPr id="19" name="Picture 18"/>
          <p:cNvPicPr>
            <a:picLocks noChangeAspect="1"/>
          </p:cNvPicPr>
          <p:nvPr/>
        </p:nvPicPr>
        <p:blipFill>
          <a:blip r:embed="rId4"/>
          <a:stretch>
            <a:fillRect/>
          </a:stretch>
        </p:blipFill>
        <p:spPr>
          <a:xfrm>
            <a:off x="3745158" y="3375639"/>
            <a:ext cx="1653683" cy="480102"/>
          </a:xfrm>
          <a:prstGeom prst="rect">
            <a:avLst/>
          </a:prstGeom>
        </p:spPr>
      </p:pic>
      <p:sp>
        <p:nvSpPr>
          <p:cNvPr id="20" name="Subtitle 2"/>
          <p:cNvSpPr>
            <a:spLocks noGrp="1"/>
          </p:cNvSpPr>
          <p:nvPr>
            <p:ph type="subTitle" idx="5"/>
          </p:nvPr>
        </p:nvSpPr>
        <p:spPr>
          <a:xfrm>
            <a:off x="3604260" y="4035010"/>
            <a:ext cx="982980" cy="308390"/>
          </a:xfrm>
        </p:spPr>
        <p:txBody>
          <a:bodyPr/>
          <a:lstStyle/>
          <a:p>
            <a:pPr marL="127000" indent="0" algn="ctr"/>
            <a:r>
              <a:rPr lang="en-US" sz="1400" dirty="0" smtClean="0">
                <a:latin typeface="Times New Roman" panose="02020603050405020304" pitchFamily="18" charset="0"/>
                <a:ea typeface="Times New Roman" panose="02020603050405020304" pitchFamily="18" charset="0"/>
              </a:rPr>
              <a:t>Step 1</a:t>
            </a: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46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8267700" cy="1151310"/>
          </a:xfrm>
        </p:spPr>
        <p:txBody>
          <a:bodyPr/>
          <a:lstStyle/>
          <a:p>
            <a:pPr algn="ctr"/>
            <a:r>
              <a:rPr lang="en-US" dirty="0"/>
              <a:t>Optimizing Fast Fourier Transform (FFT) Image Compression using Intelligent Water Drop (IWD) Algorithm</a:t>
            </a:r>
          </a:p>
        </p:txBody>
      </p:sp>
      <p:sp>
        <p:nvSpPr>
          <p:cNvPr id="21" name="Subtitle 2"/>
          <p:cNvSpPr>
            <a:spLocks noGrp="1"/>
          </p:cNvSpPr>
          <p:nvPr>
            <p:ph type="subTitle" idx="5"/>
          </p:nvPr>
        </p:nvSpPr>
        <p:spPr>
          <a:xfrm>
            <a:off x="297180" y="1848070"/>
            <a:ext cx="7612380" cy="164951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method focuses on adaptability and memory efficiency in image compression, addressing the ever-growing demand for efficient image applications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Key steps in this method include:</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Initiate the process by applying the Fast Fourier Transform (FFT) to the image</a:t>
            </a:r>
            <a:r>
              <a:rPr lang="en-US" sz="1400" dirty="0" smtClean="0">
                <a:latin typeface="Times New Roman" panose="02020603050405020304" pitchFamily="18" charset="0"/>
                <a:ea typeface="Times New Roman" panose="02020603050405020304" pitchFamily="18" charset="0"/>
              </a:rPr>
              <a:t>.</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Next, truncate the frequency domain output based on calculated thresholds</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4095675" y="3886180"/>
            <a:ext cx="1729890" cy="464860"/>
          </a:xfrm>
          <a:prstGeom prst="rect">
            <a:avLst/>
          </a:prstGeom>
        </p:spPr>
      </p:pic>
      <p:sp>
        <p:nvSpPr>
          <p:cNvPr id="2" name="Rectangle 1"/>
          <p:cNvSpPr/>
          <p:nvPr/>
        </p:nvSpPr>
        <p:spPr>
          <a:xfrm>
            <a:off x="3048000" y="3924300"/>
            <a:ext cx="982980" cy="342900"/>
          </a:xfrm>
          <a:prstGeom prst="rect">
            <a:avLst/>
          </a:prstGeom>
          <a:solidFill>
            <a:schemeClr val="accent2">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Step 1</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 name="Subtitle 2"/>
          <p:cNvSpPr>
            <a:spLocks noGrp="1"/>
          </p:cNvSpPr>
          <p:nvPr>
            <p:ph type="subTitle" idx="5"/>
          </p:nvPr>
        </p:nvSpPr>
        <p:spPr>
          <a:xfrm>
            <a:off x="4000500" y="4416010"/>
            <a:ext cx="1021080" cy="308390"/>
          </a:xfrm>
        </p:spPr>
        <p:txBody>
          <a:bodyPr/>
          <a:lstStyle/>
          <a:p>
            <a:pPr marL="127000" indent="0"/>
            <a:r>
              <a:rPr lang="en-US" sz="1400" dirty="0" smtClean="0">
                <a:latin typeface="Times New Roman" panose="02020603050405020304" pitchFamily="18" charset="0"/>
                <a:ea typeface="Times New Roman" panose="02020603050405020304" pitchFamily="18" charset="0"/>
              </a:rPr>
              <a:t>Step 2</a:t>
            </a: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61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8267700" cy="1151310"/>
          </a:xfrm>
        </p:spPr>
        <p:txBody>
          <a:bodyPr/>
          <a:lstStyle/>
          <a:p>
            <a:pPr algn="ctr"/>
            <a:r>
              <a:rPr lang="en-US" dirty="0"/>
              <a:t>Optimizing Fast Fourier Transform (FFT) Image Compression using Intelligent Water Drop (IWD) Algorithm</a:t>
            </a:r>
          </a:p>
        </p:txBody>
      </p:sp>
      <p:sp>
        <p:nvSpPr>
          <p:cNvPr id="21" name="Subtitle 2"/>
          <p:cNvSpPr>
            <a:spLocks noGrp="1"/>
          </p:cNvSpPr>
          <p:nvPr>
            <p:ph type="subTitle" idx="5"/>
          </p:nvPr>
        </p:nvSpPr>
        <p:spPr>
          <a:xfrm>
            <a:off x="297180" y="1848070"/>
            <a:ext cx="7612380" cy="189335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method focuses on adaptability and memory efficiency in image compression, addressing the ever-growing demand for efficient image applications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Key steps in this method include:</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Initiate the process by applying the Fast Fourier Transform (FFT) to the image</a:t>
            </a:r>
            <a:r>
              <a:rPr lang="en-US" sz="1400" dirty="0" smtClean="0">
                <a:latin typeface="Times New Roman" panose="02020603050405020304" pitchFamily="18" charset="0"/>
                <a:ea typeface="Times New Roman" panose="02020603050405020304" pitchFamily="18" charset="0"/>
              </a:rPr>
              <a:t>.</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Next, truncate the frequency domain output based on calculated thresholds</a:t>
            </a:r>
            <a:r>
              <a:rPr lang="en-US" sz="1400" dirty="0" smtClean="0">
                <a:latin typeface="Times New Roman" panose="02020603050405020304" pitchFamily="18" charset="0"/>
                <a:ea typeface="Times New Roman" panose="02020603050405020304" pitchFamily="18" charset="0"/>
              </a:rPr>
              <a:t>.</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Finally, apply an inverse </a:t>
            </a:r>
            <a:r>
              <a:rPr lang="en-US" sz="1400" dirty="0" smtClean="0">
                <a:latin typeface="Times New Roman" panose="02020603050405020304" pitchFamily="18" charset="0"/>
                <a:ea typeface="Times New Roman" panose="02020603050405020304" pitchFamily="18" charset="0"/>
              </a:rPr>
              <a:t>FFT (IFFT) </a:t>
            </a:r>
            <a:r>
              <a:rPr lang="en-US" sz="1400" dirty="0">
                <a:latin typeface="Times New Roman" panose="02020603050405020304" pitchFamily="18" charset="0"/>
                <a:ea typeface="Times New Roman" panose="02020603050405020304" pitchFamily="18" charset="0"/>
              </a:rPr>
              <a:t>to generate the compressed image</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3707051" y="3836647"/>
            <a:ext cx="1806097" cy="518205"/>
          </a:xfrm>
          <a:prstGeom prst="rect">
            <a:avLst/>
          </a:prstGeom>
        </p:spPr>
      </p:pic>
      <p:sp>
        <p:nvSpPr>
          <p:cNvPr id="19" name="Rectangle 18"/>
          <p:cNvSpPr/>
          <p:nvPr/>
        </p:nvSpPr>
        <p:spPr>
          <a:xfrm>
            <a:off x="2727960" y="3886200"/>
            <a:ext cx="982980" cy="342900"/>
          </a:xfrm>
          <a:prstGeom prst="rect">
            <a:avLst/>
          </a:prstGeom>
          <a:solidFill>
            <a:schemeClr val="accent2">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Step 2</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2" name="Subtitle 2"/>
          <p:cNvSpPr>
            <a:spLocks noGrp="1"/>
          </p:cNvSpPr>
          <p:nvPr>
            <p:ph type="subTitle" idx="5"/>
          </p:nvPr>
        </p:nvSpPr>
        <p:spPr>
          <a:xfrm>
            <a:off x="3672840" y="4400770"/>
            <a:ext cx="800100" cy="323630"/>
          </a:xfrm>
        </p:spPr>
        <p:txBody>
          <a:bodyPr/>
          <a:lstStyle/>
          <a:p>
            <a:pPr marL="127000" indent="0"/>
            <a:r>
              <a:rPr lang="en-US" sz="1400" dirty="0" smtClean="0">
                <a:latin typeface="Times New Roman" panose="02020603050405020304" pitchFamily="18" charset="0"/>
                <a:ea typeface="Times New Roman" panose="02020603050405020304" pitchFamily="18" charset="0"/>
              </a:rPr>
              <a:t>Step 3</a:t>
            </a:r>
            <a:endParaRPr lang="en-US"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479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Method</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13710"/>
            <a:ext cx="8267700" cy="1151310"/>
          </a:xfrm>
        </p:spPr>
        <p:txBody>
          <a:bodyPr/>
          <a:lstStyle/>
          <a:p>
            <a:pPr algn="ctr"/>
            <a:r>
              <a:rPr lang="en-US" dirty="0"/>
              <a:t>Optimizing Fast Fourier Transform (FFT) Image Compression using Intelligent Water Drop (IWD) Algorithm</a:t>
            </a:r>
          </a:p>
        </p:txBody>
      </p:sp>
      <p:sp>
        <p:nvSpPr>
          <p:cNvPr id="21" name="Subtitle 2"/>
          <p:cNvSpPr>
            <a:spLocks noGrp="1"/>
          </p:cNvSpPr>
          <p:nvPr>
            <p:ph type="subTitle" idx="5"/>
          </p:nvPr>
        </p:nvSpPr>
        <p:spPr>
          <a:xfrm>
            <a:off x="350520" y="1916650"/>
            <a:ext cx="7612380" cy="1893350"/>
          </a:xfrm>
        </p:spPr>
        <p:txBody>
          <a:bodyPr/>
          <a:lstStyle/>
          <a:p>
            <a:pPr>
              <a:buFont typeface="Courier New" panose="02070309020205020404" pitchFamily="49" charset="0"/>
              <a:buChar char="o"/>
            </a:pPr>
            <a:r>
              <a:rPr lang="en-US" sz="1400" dirty="0">
                <a:latin typeface="Times New Roman" panose="02020603050405020304" pitchFamily="18" charset="0"/>
                <a:ea typeface="Times New Roman" panose="02020603050405020304" pitchFamily="18" charset="0"/>
              </a:rPr>
              <a:t>This method focuses on adaptability and memory efficiency in image compression, addressing the ever-growing demand for efficient image applications</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Key steps in this method include:</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Initiate the process by applying the Fast Fourier Transform (FFT) to the image</a:t>
            </a:r>
            <a:r>
              <a:rPr lang="en-US" sz="1400" dirty="0" smtClean="0">
                <a:latin typeface="Times New Roman" panose="02020603050405020304" pitchFamily="18" charset="0"/>
                <a:ea typeface="Times New Roman" panose="02020603050405020304" pitchFamily="18" charset="0"/>
              </a:rPr>
              <a:t>.</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Next, truncate the frequency domain output based on calculated thresholds</a:t>
            </a:r>
            <a:r>
              <a:rPr lang="en-US" sz="1400" dirty="0" smtClean="0">
                <a:latin typeface="Times New Roman" panose="02020603050405020304" pitchFamily="18" charset="0"/>
                <a:ea typeface="Times New Roman" panose="02020603050405020304" pitchFamily="18" charset="0"/>
              </a:rPr>
              <a:t>.</a:t>
            </a:r>
          </a:p>
          <a:p>
            <a:pPr marL="927100" lvl="1" indent="-342900">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rPr>
              <a:t>Finally, apply an inverse </a:t>
            </a:r>
            <a:r>
              <a:rPr lang="en-US" sz="1400" dirty="0" smtClean="0">
                <a:latin typeface="Times New Roman" panose="02020603050405020304" pitchFamily="18" charset="0"/>
                <a:ea typeface="Times New Roman" panose="02020603050405020304" pitchFamily="18" charset="0"/>
              </a:rPr>
              <a:t>FFT (IFFT) </a:t>
            </a:r>
            <a:r>
              <a:rPr lang="en-US" sz="1400" dirty="0">
                <a:latin typeface="Times New Roman" panose="02020603050405020304" pitchFamily="18" charset="0"/>
                <a:ea typeface="Times New Roman" panose="02020603050405020304" pitchFamily="18" charset="0"/>
              </a:rPr>
              <a:t>to generate the compressed </a:t>
            </a:r>
            <a:r>
              <a:rPr lang="en-US" sz="1400" dirty="0" smtClean="0">
                <a:latin typeface="Times New Roman" panose="02020603050405020304" pitchFamily="18" charset="0"/>
                <a:ea typeface="Times New Roman" panose="02020603050405020304" pitchFamily="18" charset="0"/>
              </a:rPr>
              <a:t>image.</a:t>
            </a:r>
          </a:p>
          <a:p>
            <a:pPr marL="469900" indent="-342900">
              <a:buFont typeface="Courier New" panose="02070309020205020404" pitchFamily="49" charset="0"/>
              <a:buChar char="o"/>
            </a:pPr>
            <a:r>
              <a:rPr lang="en-US" sz="1400" dirty="0" smtClean="0">
                <a:latin typeface="Times New Roman" panose="02020603050405020304" pitchFamily="18" charset="0"/>
                <a:ea typeface="Times New Roman" panose="02020603050405020304" pitchFamily="18" charset="0"/>
              </a:rPr>
              <a:t>The </a:t>
            </a:r>
            <a:r>
              <a:rPr lang="en-US" sz="1400" dirty="0">
                <a:latin typeface="Times New Roman" panose="02020603050405020304" pitchFamily="18" charset="0"/>
                <a:ea typeface="Times New Roman" panose="02020603050405020304" pitchFamily="18" charset="0"/>
              </a:rPr>
              <a:t>primary objective is to generate a </a:t>
            </a:r>
            <a:r>
              <a:rPr lang="en-US" sz="1400" b="1" dirty="0">
                <a:latin typeface="Times New Roman" panose="02020603050405020304" pitchFamily="18" charset="0"/>
                <a:ea typeface="Times New Roman" panose="02020603050405020304" pitchFamily="18" charset="0"/>
              </a:rPr>
              <a:t>compact</a:t>
            </a:r>
            <a:r>
              <a:rPr lang="en-US" sz="1400" dirty="0">
                <a:latin typeface="Times New Roman" panose="02020603050405020304" pitchFamily="18" charset="0"/>
                <a:ea typeface="Times New Roman" panose="02020603050405020304" pitchFamily="18" charset="0"/>
              </a:rPr>
              <a:t> representation of the image, significantly </a:t>
            </a:r>
            <a:r>
              <a:rPr lang="en-US" sz="1400" b="1" dirty="0">
                <a:latin typeface="Times New Roman" panose="02020603050405020304" pitchFamily="18" charset="0"/>
                <a:ea typeface="Times New Roman" panose="02020603050405020304" pitchFamily="18" charset="0"/>
              </a:rPr>
              <a:t>reducing data storage</a:t>
            </a:r>
            <a:r>
              <a:rPr lang="en-US" sz="1400" dirty="0">
                <a:latin typeface="Times New Roman" panose="02020603050405020304" pitchFamily="18" charset="0"/>
                <a:ea typeface="Times New Roman" panose="02020603050405020304" pitchFamily="18" charset="0"/>
              </a:rPr>
              <a:t>, transmission, and processing requirements, all while </a:t>
            </a:r>
            <a:r>
              <a:rPr lang="en-US" sz="1400" b="1" dirty="0">
                <a:latin typeface="Times New Roman" panose="02020603050405020304" pitchFamily="18" charset="0"/>
                <a:ea typeface="Times New Roman" panose="02020603050405020304" pitchFamily="18" charset="0"/>
              </a:rPr>
              <a:t>preserving image quality</a:t>
            </a:r>
            <a:r>
              <a:rPr lang="en-US" sz="1400"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1496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Application</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03650" y="1977610"/>
            <a:ext cx="8674590" cy="2152430"/>
          </a:xfrm>
        </p:spPr>
        <p:txBody>
          <a:bodyPr/>
          <a:lstStyle/>
          <a:p>
            <a:pPr marL="469900" indent="-342900">
              <a:buFont typeface="Courier New" panose="02070309020205020404" pitchFamily="49" charset="0"/>
              <a:buChar char="o"/>
            </a:pPr>
            <a:r>
              <a:rPr lang="en-US" sz="2000" dirty="0" smtClean="0">
                <a:latin typeface="Times New Roman" panose="02020603050405020304" pitchFamily="18" charset="0"/>
                <a:ea typeface="Times New Roman" panose="02020603050405020304" pitchFamily="18" charset="0"/>
              </a:rPr>
              <a:t>The </a:t>
            </a:r>
            <a:r>
              <a:rPr lang="en-US" sz="2000" b="1" dirty="0" smtClean="0">
                <a:latin typeface="Times New Roman" panose="02020603050405020304" pitchFamily="18" charset="0"/>
                <a:ea typeface="Times New Roman" panose="02020603050405020304" pitchFamily="18" charset="0"/>
              </a:rPr>
              <a:t>optimization </a:t>
            </a:r>
            <a:r>
              <a:rPr lang="en-US" sz="2000" b="1" dirty="0">
                <a:latin typeface="Times New Roman" panose="02020603050405020304" pitchFamily="18" charset="0"/>
                <a:ea typeface="Times New Roman" panose="02020603050405020304" pitchFamily="18" charset="0"/>
              </a:rPr>
              <a:t>of FFT threshold </a:t>
            </a:r>
            <a:r>
              <a:rPr lang="en-US" sz="2000" b="1" dirty="0" smtClean="0">
                <a:latin typeface="Times New Roman" panose="02020603050405020304" pitchFamily="18" charset="0"/>
                <a:ea typeface="Times New Roman" panose="02020603050405020304" pitchFamily="18" charset="0"/>
              </a:rPr>
              <a:t>values by </a:t>
            </a:r>
            <a:r>
              <a:rPr lang="en-US" sz="2000" b="1" dirty="0">
                <a:latin typeface="Times New Roman" panose="02020603050405020304" pitchFamily="18" charset="0"/>
                <a:ea typeface="Times New Roman" panose="02020603050405020304" pitchFamily="18" charset="0"/>
              </a:rPr>
              <a:t>using the Intelligent Water Drop (IWD) algorithm</a:t>
            </a:r>
            <a:r>
              <a:rPr lang="en-US" sz="2000" dirty="0">
                <a:latin typeface="Times New Roman" panose="02020603050405020304" pitchFamily="18" charset="0"/>
                <a:ea typeface="Times New Roman" panose="02020603050405020304" pitchFamily="18" charset="0"/>
              </a:rPr>
              <a:t>, which ensures high </a:t>
            </a:r>
            <a:r>
              <a:rPr lang="en-US" sz="2000" dirty="0">
                <a:solidFill>
                  <a:srgbClr val="FF0000"/>
                </a:solidFill>
                <a:latin typeface="Times New Roman" panose="02020603050405020304" pitchFamily="18" charset="0"/>
                <a:ea typeface="Times New Roman" panose="02020603050405020304" pitchFamily="18" charset="0"/>
              </a:rPr>
              <a:t>compression rates</a:t>
            </a:r>
            <a:r>
              <a:rPr lang="en-US" sz="2000" dirty="0">
                <a:latin typeface="Times New Roman" panose="02020603050405020304" pitchFamily="18" charset="0"/>
                <a:ea typeface="Times New Roman" panose="02020603050405020304" pitchFamily="18" charset="0"/>
              </a:rPr>
              <a:t> without compromising image </a:t>
            </a:r>
            <a:r>
              <a:rPr lang="en-US" sz="2000" dirty="0" smtClean="0">
                <a:latin typeface="Times New Roman" panose="02020603050405020304" pitchFamily="18" charset="0"/>
                <a:ea typeface="Times New Roman" panose="02020603050405020304" pitchFamily="18" charset="0"/>
              </a:rPr>
              <a:t>quality.</a:t>
            </a:r>
            <a:endParaRPr lang="en-US" sz="20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1043250"/>
            <a:ext cx="820674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1745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8"/>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cxnSp>
        <p:nvCxnSpPr>
          <p:cNvPr id="170" name="Google Shape;170;p28"/>
          <p:cNvCxnSpPr/>
          <p:nvPr/>
        </p:nvCxnSpPr>
        <p:spPr>
          <a:xfrm rot="10800000">
            <a:off x="3472926" y="700138"/>
            <a:ext cx="5733900" cy="0"/>
          </a:xfrm>
          <a:prstGeom prst="straightConnector1">
            <a:avLst/>
          </a:prstGeom>
          <a:noFill/>
          <a:ln w="28575" cap="flat" cmpd="sng">
            <a:solidFill>
              <a:schemeClr val="dk2"/>
            </a:solidFill>
            <a:prstDash val="solid"/>
            <a:round/>
            <a:headEnd type="none" w="med" len="med"/>
            <a:tailEnd type="none" w="med" len="med"/>
          </a:ln>
        </p:spPr>
      </p:cxnSp>
      <p:grpSp>
        <p:nvGrpSpPr>
          <p:cNvPr id="171" name="Google Shape;171;p28"/>
          <p:cNvGrpSpPr/>
          <p:nvPr/>
        </p:nvGrpSpPr>
        <p:grpSpPr>
          <a:xfrm>
            <a:off x="694859" y="629737"/>
            <a:ext cx="140786" cy="140786"/>
            <a:chOff x="6658575" y="1565525"/>
            <a:chExt cx="641100" cy="641100"/>
          </a:xfrm>
        </p:grpSpPr>
        <p:cxnSp>
          <p:nvCxnSpPr>
            <p:cNvPr id="172" name="Google Shape;172;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28"/>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9" name="Google Shape;168;p28"/>
          <p:cNvSpPr txBox="1">
            <a:spLocks/>
          </p:cNvSpPr>
          <p:nvPr/>
        </p:nvSpPr>
        <p:spPr>
          <a:xfrm>
            <a:off x="111513" y="1096237"/>
            <a:ext cx="5040351" cy="587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ExtraBold"/>
              <a:buNone/>
              <a:defRPr sz="3200" b="0" i="0" u="none" strike="noStrike" cap="none">
                <a:solidFill>
                  <a:schemeClr val="dk1"/>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9pPr>
          </a:lstStyle>
          <a:p>
            <a:r>
              <a:rPr lang="en-US" b="1" dirty="0"/>
              <a:t>What does it look </a:t>
            </a:r>
            <a:r>
              <a:rPr lang="en-US" b="1" dirty="0" smtClean="0"/>
              <a:t>like?</a:t>
            </a:r>
            <a:endParaRPr lang="en-US" dirty="0"/>
          </a:p>
        </p:txBody>
      </p:sp>
      <p:pic>
        <p:nvPicPr>
          <p:cNvPr id="4" name="Picture 3"/>
          <p:cNvPicPr>
            <a:picLocks noChangeAspect="1"/>
          </p:cNvPicPr>
          <p:nvPr/>
        </p:nvPicPr>
        <p:blipFill rotWithShape="1">
          <a:blip r:embed="rId3"/>
          <a:srcRect l="9274" r="7985"/>
          <a:stretch/>
        </p:blipFill>
        <p:spPr>
          <a:xfrm>
            <a:off x="260780" y="1750355"/>
            <a:ext cx="2354830" cy="910614"/>
          </a:xfrm>
          <a:prstGeom prst="rect">
            <a:avLst/>
          </a:prstGeom>
        </p:spPr>
      </p:pic>
      <p:pic>
        <p:nvPicPr>
          <p:cNvPr id="5" name="Picture 4"/>
          <p:cNvPicPr>
            <a:picLocks noChangeAspect="1"/>
          </p:cNvPicPr>
          <p:nvPr/>
        </p:nvPicPr>
        <p:blipFill rotWithShape="1">
          <a:blip r:embed="rId4"/>
          <a:srcRect l="3998" r="10579"/>
          <a:stretch/>
        </p:blipFill>
        <p:spPr>
          <a:xfrm>
            <a:off x="2750150" y="1739393"/>
            <a:ext cx="3799506" cy="1529934"/>
          </a:xfrm>
          <a:prstGeom prst="rect">
            <a:avLst/>
          </a:prstGeom>
        </p:spPr>
      </p:pic>
      <p:sp>
        <p:nvSpPr>
          <p:cNvPr id="10" name="Plus 9"/>
          <p:cNvSpPr/>
          <p:nvPr/>
        </p:nvSpPr>
        <p:spPr>
          <a:xfrm>
            <a:off x="2544726" y="2282456"/>
            <a:ext cx="198474" cy="1772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062717" y="3374065"/>
            <a:ext cx="2126511"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69;p28"/>
          <p:cNvSpPr txBox="1">
            <a:spLocks noGrp="1"/>
          </p:cNvSpPr>
          <p:nvPr>
            <p:ph type="body" idx="1"/>
          </p:nvPr>
        </p:nvSpPr>
        <p:spPr>
          <a:xfrm>
            <a:off x="241816" y="4809834"/>
            <a:ext cx="3011924" cy="333666"/>
          </a:xfrm>
          <a:prstGeom prst="rect">
            <a:avLst/>
          </a:prstGeom>
        </p:spPr>
        <p:txBody>
          <a:bodyPr spcFirstLastPara="1" wrap="square" lIns="91425" tIns="91425" rIns="91425" bIns="91425" anchor="ctr" anchorCtr="0">
            <a:noAutofit/>
          </a:bodyPr>
          <a:lstStyle/>
          <a:p>
            <a:pPr marL="0" lvl="0" indent="0">
              <a:buClr>
                <a:srgbClr val="A3816A"/>
              </a:buClr>
              <a:buSzPts val="1100"/>
              <a:buNone/>
            </a:pPr>
            <a:r>
              <a:rPr lang="en-US" sz="800" dirty="0">
                <a:hlinkClick r:id="rId5"/>
              </a:rPr>
              <a:t>https://</a:t>
            </a:r>
            <a:r>
              <a:rPr lang="en-US" sz="800" dirty="0" smtClean="0">
                <a:hlinkClick r:id="rId5"/>
              </a:rPr>
              <a:t>www.mathsisfun.com/calculus/fourier-series.html</a:t>
            </a:r>
            <a:r>
              <a:rPr lang="en-US" sz="800" dirty="0" smtClean="0"/>
              <a:t> [5] </a:t>
            </a:r>
            <a:endParaRPr sz="800" dirty="0"/>
          </a:p>
        </p:txBody>
      </p:sp>
    </p:spTree>
    <p:extLst>
      <p:ext uri="{BB962C8B-B14F-4D97-AF65-F5344CB8AC3E}">
        <p14:creationId xmlns:p14="http://schemas.microsoft.com/office/powerpoint/2010/main" val="244088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1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8351520" cy="838890"/>
          </a:xfrm>
        </p:spPr>
        <p:txBody>
          <a:bodyPr/>
          <a:lstStyle/>
          <a:p>
            <a:pPr algn="ctr"/>
            <a:r>
              <a:rPr lang="en-US" dirty="0"/>
              <a:t>Optimizing Fast Fourier Transform (FFT) Image Compression using Intelligent Water Drop (IWD) Algorithm</a:t>
            </a:r>
          </a:p>
        </p:txBody>
      </p:sp>
      <p:sp>
        <p:nvSpPr>
          <p:cNvPr id="18" name="Subtitle 4"/>
          <p:cNvSpPr>
            <a:spLocks noGrp="1"/>
          </p:cNvSpPr>
          <p:nvPr>
            <p:ph type="subTitle" idx="3"/>
          </p:nvPr>
        </p:nvSpPr>
        <p:spPr>
          <a:xfrm>
            <a:off x="312420" y="2231970"/>
            <a:ext cx="8404860" cy="67887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The paper </a:t>
            </a:r>
            <a:r>
              <a:rPr lang="en-US" sz="1400" dirty="0">
                <a:latin typeface="Times New Roman" panose="02020603050405020304" pitchFamily="18" charset="0"/>
                <a:cs typeface="Times New Roman" panose="02020603050405020304" pitchFamily="18" charset="0"/>
              </a:rPr>
              <a:t>presents results using </a:t>
            </a:r>
            <a:r>
              <a:rPr lang="en-US" sz="1400" dirty="0" smtClean="0">
                <a:latin typeface="Times New Roman" panose="02020603050405020304" pitchFamily="18" charset="0"/>
                <a:cs typeface="Times New Roman" panose="02020603050405020304" pitchFamily="18" charset="0"/>
              </a:rPr>
              <a:t>SSIM (Structural Similarity) Index</a:t>
            </a:r>
            <a:r>
              <a:rPr lang="en-US" sz="1400" dirty="0" smtClean="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or </a:t>
            </a:r>
            <a:r>
              <a:rPr lang="en-US" sz="1400" dirty="0">
                <a:latin typeface="Times New Roman" panose="02020603050405020304" pitchFamily="18" charset="0"/>
                <a:cs typeface="Times New Roman" panose="02020603050405020304" pitchFamily="18" charset="0"/>
              </a:rPr>
              <a:t>scores and data loss percentages to assess IWD-based FFT compression method</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241766" y="2846001"/>
            <a:ext cx="6782388" cy="1585097"/>
          </a:xfrm>
          <a:prstGeom prst="rect">
            <a:avLst/>
          </a:prstGeom>
        </p:spPr>
      </p:pic>
      <p:sp>
        <p:nvSpPr>
          <p:cNvPr id="20" name="Subtitle 4"/>
          <p:cNvSpPr>
            <a:spLocks noGrp="1"/>
          </p:cNvSpPr>
          <p:nvPr>
            <p:ph type="subTitle" idx="3"/>
          </p:nvPr>
        </p:nvSpPr>
        <p:spPr>
          <a:xfrm>
            <a:off x="5486400" y="2879670"/>
            <a:ext cx="502920" cy="153090"/>
          </a:xfrm>
        </p:spPr>
        <p:txBody>
          <a:bodyPr/>
          <a:lstStyle/>
          <a:p>
            <a:pPr marL="127000" indent="0"/>
            <a:r>
              <a:rPr lang="en-US" sz="800" dirty="0" smtClean="0">
                <a:latin typeface="Times New Roman" panose="02020603050405020304" pitchFamily="18" charset="0"/>
                <a:cs typeface="Times New Roman" panose="02020603050405020304" pitchFamily="18" charset="0"/>
              </a:rPr>
              <a:t>[13]</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484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8351520" cy="838890"/>
          </a:xfrm>
        </p:spPr>
        <p:txBody>
          <a:bodyPr/>
          <a:lstStyle/>
          <a:p>
            <a:pPr algn="ctr"/>
            <a:r>
              <a:rPr lang="en-US" dirty="0"/>
              <a:t>Optimizing Fast Fourier Transform (FFT) Image Compression using Intelligent Water Drop (IWD) Algorithm</a:t>
            </a:r>
          </a:p>
        </p:txBody>
      </p:sp>
      <p:sp>
        <p:nvSpPr>
          <p:cNvPr id="18" name="Subtitle 4"/>
          <p:cNvSpPr>
            <a:spLocks noGrp="1"/>
          </p:cNvSpPr>
          <p:nvPr>
            <p:ph type="subTitle" idx="3"/>
          </p:nvPr>
        </p:nvSpPr>
        <p:spPr>
          <a:xfrm>
            <a:off x="312420" y="2231970"/>
            <a:ext cx="8404860" cy="91509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The paper </a:t>
            </a:r>
            <a:r>
              <a:rPr lang="en-US" sz="1400" dirty="0">
                <a:latin typeface="Times New Roman" panose="02020603050405020304" pitchFamily="18" charset="0"/>
                <a:cs typeface="Times New Roman" panose="02020603050405020304" pitchFamily="18" charset="0"/>
              </a:rPr>
              <a:t>presents results using </a:t>
            </a:r>
            <a:r>
              <a:rPr lang="en-US" sz="1400" dirty="0" smtClean="0">
                <a:latin typeface="Times New Roman" panose="02020603050405020304" pitchFamily="18" charset="0"/>
                <a:cs typeface="Times New Roman" panose="02020603050405020304" pitchFamily="18" charset="0"/>
              </a:rPr>
              <a:t>SSIM (Structural Similarity) Index</a:t>
            </a:r>
            <a:r>
              <a:rPr lang="en-US" sz="1400" dirty="0" smtClean="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or </a:t>
            </a:r>
            <a:r>
              <a:rPr lang="en-US" sz="1400" dirty="0">
                <a:latin typeface="Times New Roman" panose="02020603050405020304" pitchFamily="18" charset="0"/>
                <a:cs typeface="Times New Roman" panose="02020603050405020304" pitchFamily="18" charset="0"/>
              </a:rPr>
              <a:t>scores and data loss percentages to assess IWD-based FFT compression method</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It also demonstrates the efficiency of IWD-based FFT compression for different sample images</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196046" y="3143181"/>
            <a:ext cx="6782388" cy="1585097"/>
          </a:xfrm>
          <a:prstGeom prst="rect">
            <a:avLst/>
          </a:prstGeom>
        </p:spPr>
      </p:pic>
      <p:sp>
        <p:nvSpPr>
          <p:cNvPr id="19" name="Subtitle 4"/>
          <p:cNvSpPr>
            <a:spLocks noGrp="1"/>
          </p:cNvSpPr>
          <p:nvPr>
            <p:ph type="subTitle" idx="3"/>
          </p:nvPr>
        </p:nvSpPr>
        <p:spPr>
          <a:xfrm>
            <a:off x="5417820" y="3184470"/>
            <a:ext cx="502920" cy="153090"/>
          </a:xfrm>
        </p:spPr>
        <p:txBody>
          <a:bodyPr/>
          <a:lstStyle/>
          <a:p>
            <a:pPr marL="127000" indent="0"/>
            <a:r>
              <a:rPr lang="en-US" sz="800" dirty="0" smtClean="0">
                <a:latin typeface="Times New Roman" panose="02020603050405020304" pitchFamily="18" charset="0"/>
                <a:cs typeface="Times New Roman" panose="02020603050405020304" pitchFamily="18" charset="0"/>
              </a:rPr>
              <a:t>[13]</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83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8351520" cy="838890"/>
          </a:xfrm>
        </p:spPr>
        <p:txBody>
          <a:bodyPr/>
          <a:lstStyle/>
          <a:p>
            <a:pPr algn="ctr"/>
            <a:r>
              <a:rPr lang="en-US" dirty="0"/>
              <a:t>Optimizing Fast Fourier Transform (FFT) Image Compression using Intelligent Water Drop (IWD) Algorithm</a:t>
            </a:r>
          </a:p>
        </p:txBody>
      </p:sp>
      <p:sp>
        <p:nvSpPr>
          <p:cNvPr id="18" name="Subtitle 4"/>
          <p:cNvSpPr>
            <a:spLocks noGrp="1"/>
          </p:cNvSpPr>
          <p:nvPr>
            <p:ph type="subTitle" idx="3"/>
          </p:nvPr>
        </p:nvSpPr>
        <p:spPr>
          <a:xfrm>
            <a:off x="335280" y="1805250"/>
            <a:ext cx="8404860" cy="1517070"/>
          </a:xfrm>
        </p:spPr>
        <p:txBody>
          <a:bodyPr/>
          <a:lstStyle/>
          <a:p>
            <a:pPr marL="469900" indent="-342900">
              <a:buFont typeface="Courier New" panose="02070309020205020404" pitchFamily="49" charset="0"/>
              <a:buChar char="o"/>
            </a:pPr>
            <a:r>
              <a:rPr lang="en-US" sz="1400" dirty="0" smtClean="0">
                <a:latin typeface="Times New Roman" panose="02020603050405020304" pitchFamily="18" charset="0"/>
                <a:cs typeface="Times New Roman" panose="02020603050405020304" pitchFamily="18" charset="0"/>
              </a:rPr>
              <a:t>The paper </a:t>
            </a:r>
            <a:r>
              <a:rPr lang="en-US" sz="1400" dirty="0">
                <a:latin typeface="Times New Roman" panose="02020603050405020304" pitchFamily="18" charset="0"/>
                <a:cs typeface="Times New Roman" panose="02020603050405020304" pitchFamily="18" charset="0"/>
              </a:rPr>
              <a:t>presents results using </a:t>
            </a:r>
            <a:r>
              <a:rPr lang="en-US" sz="1400" dirty="0" smtClean="0">
                <a:latin typeface="Times New Roman" panose="02020603050405020304" pitchFamily="18" charset="0"/>
                <a:cs typeface="Times New Roman" panose="02020603050405020304" pitchFamily="18" charset="0"/>
              </a:rPr>
              <a:t>SSIM (Structural Similarity) Index</a:t>
            </a:r>
            <a:r>
              <a:rPr lang="en-US" sz="1400" dirty="0" smtClean="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or </a:t>
            </a:r>
            <a:r>
              <a:rPr lang="en-US" sz="1400" dirty="0">
                <a:latin typeface="Times New Roman" panose="02020603050405020304" pitchFamily="18" charset="0"/>
                <a:cs typeface="Times New Roman" panose="02020603050405020304" pitchFamily="18" charset="0"/>
              </a:rPr>
              <a:t>scores and data loss percentages to assess IWD-based FFT compression method</a:t>
            </a:r>
            <a:r>
              <a:rPr lang="en-US" sz="1400" dirty="0" smtClean="0">
                <a:latin typeface="Times New Roman" panose="02020603050405020304" pitchFamily="18" charset="0"/>
                <a:cs typeface="Times New Roman" panose="02020603050405020304" pitchFamily="18" charset="0"/>
              </a:rPr>
              <a:t>.</a:t>
            </a:r>
          </a:p>
          <a:p>
            <a:pPr marL="469900" indent="-3429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It also demonstrates the efficiency of IWD-based FFT compression for different sample images</a:t>
            </a:r>
            <a:r>
              <a:rPr lang="en-US" sz="1400" dirty="0" smtClean="0">
                <a:latin typeface="Times New Roman" panose="02020603050405020304" pitchFamily="18" charset="0"/>
                <a:cs typeface="Times New Roman" panose="02020603050405020304" pitchFamily="18" charset="0"/>
              </a:rPr>
              <a:t>.</a:t>
            </a:r>
          </a:p>
          <a:p>
            <a:pPr marL="469900"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Sample image </a:t>
            </a: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Predefined thresholds: 95% </a:t>
            </a:r>
            <a:r>
              <a:rPr lang="en-US" sz="1400" dirty="0" smtClean="0">
                <a:latin typeface="Times New Roman" panose="02020603050405020304" pitchFamily="18" charset="0"/>
                <a:cs typeface="Times New Roman" panose="02020603050405020304" pitchFamily="18" charset="0"/>
              </a:rPr>
              <a:t>data </a:t>
            </a:r>
            <a:r>
              <a:rPr lang="en-US" sz="1400" dirty="0">
                <a:latin typeface="Times New Roman" panose="02020603050405020304" pitchFamily="18" charset="0"/>
                <a:cs typeface="Times New Roman" panose="02020603050405020304" pitchFamily="18" charset="0"/>
              </a:rPr>
              <a:t>loss, SSIM </a:t>
            </a:r>
            <a:r>
              <a:rPr lang="en-US" sz="1400" dirty="0" smtClean="0">
                <a:latin typeface="Times New Roman" panose="02020603050405020304" pitchFamily="18" charset="0"/>
                <a:cs typeface="Times New Roman" panose="02020603050405020304" pitchFamily="18" charset="0"/>
              </a:rPr>
              <a:t>score</a:t>
            </a:r>
            <a:r>
              <a:rPr lang="en-US" sz="1400" dirty="0">
                <a:latin typeface="Times New Roman" panose="02020603050405020304" pitchFamily="18" charset="0"/>
                <a:cs typeface="Times New Roman" panose="02020603050405020304" pitchFamily="18" charset="0"/>
              </a:rPr>
              <a:t> 0.72</a:t>
            </a:r>
            <a:r>
              <a:rPr lang="en-US" sz="1400" dirty="0" smtClean="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IWD-derived thresholds: 99.8% </a:t>
            </a:r>
            <a:r>
              <a:rPr lang="en-US" sz="1400" dirty="0" smtClean="0">
                <a:latin typeface="Times New Roman" panose="02020603050405020304" pitchFamily="18" charset="0"/>
                <a:cs typeface="Times New Roman" panose="02020603050405020304" pitchFamily="18" charset="0"/>
              </a:rPr>
              <a:t>data </a:t>
            </a:r>
            <a:r>
              <a:rPr lang="en-US" sz="1400" dirty="0">
                <a:latin typeface="Times New Roman" panose="02020603050405020304" pitchFamily="18" charset="0"/>
                <a:cs typeface="Times New Roman" panose="02020603050405020304" pitchFamily="18" charset="0"/>
              </a:rPr>
              <a:t>loss, SSIM </a:t>
            </a:r>
            <a:r>
              <a:rPr lang="en-US" sz="1400" dirty="0" smtClean="0">
                <a:latin typeface="Times New Roman" panose="02020603050405020304" pitchFamily="18" charset="0"/>
                <a:cs typeface="Times New Roman" panose="02020603050405020304" pitchFamily="18" charset="0"/>
              </a:rPr>
              <a:t>score</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0.69.</a:t>
            </a:r>
            <a:endParaRPr lang="en-US" sz="1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990305" y="3333682"/>
            <a:ext cx="6896213" cy="1611698"/>
          </a:xfrm>
          <a:prstGeom prst="rect">
            <a:avLst/>
          </a:prstGeom>
        </p:spPr>
      </p:pic>
      <p:sp>
        <p:nvSpPr>
          <p:cNvPr id="3" name="Rounded Rectangle 2"/>
          <p:cNvSpPr/>
          <p:nvPr/>
        </p:nvSpPr>
        <p:spPr>
          <a:xfrm>
            <a:off x="1112520" y="4061460"/>
            <a:ext cx="657606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4"/>
          <p:cNvSpPr>
            <a:spLocks noGrp="1"/>
          </p:cNvSpPr>
          <p:nvPr>
            <p:ph type="subTitle" idx="3"/>
          </p:nvPr>
        </p:nvSpPr>
        <p:spPr>
          <a:xfrm>
            <a:off x="5318760" y="3359730"/>
            <a:ext cx="502920" cy="153090"/>
          </a:xfrm>
        </p:spPr>
        <p:txBody>
          <a:bodyPr/>
          <a:lstStyle/>
          <a:p>
            <a:pPr marL="127000" indent="0"/>
            <a:r>
              <a:rPr lang="en-US" sz="800" dirty="0" smtClean="0">
                <a:latin typeface="Times New Roman" panose="02020603050405020304" pitchFamily="18" charset="0"/>
                <a:cs typeface="Times New Roman" panose="02020603050405020304" pitchFamily="18" charset="0"/>
              </a:rPr>
              <a:t>[13]</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9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8351520" cy="838890"/>
          </a:xfrm>
        </p:spPr>
        <p:txBody>
          <a:bodyPr/>
          <a:lstStyle/>
          <a:p>
            <a:pPr algn="ctr"/>
            <a:r>
              <a:rPr lang="en-US" dirty="0"/>
              <a:t>Optimizing Fast Fourier Transform (FFT) Image Compression using Intelligent Water Drop (IWD) Algorithm</a:t>
            </a:r>
          </a:p>
        </p:txBody>
      </p:sp>
      <p:pic>
        <p:nvPicPr>
          <p:cNvPr id="4" name="Picture 3"/>
          <p:cNvPicPr>
            <a:picLocks noChangeAspect="1"/>
          </p:cNvPicPr>
          <p:nvPr/>
        </p:nvPicPr>
        <p:blipFill>
          <a:blip r:embed="rId3"/>
          <a:stretch>
            <a:fillRect/>
          </a:stretch>
        </p:blipFill>
        <p:spPr>
          <a:xfrm>
            <a:off x="811234" y="2190673"/>
            <a:ext cx="6835732" cy="1767993"/>
          </a:xfrm>
          <a:prstGeom prst="rect">
            <a:avLst/>
          </a:prstGeom>
        </p:spPr>
      </p:pic>
      <p:sp>
        <p:nvSpPr>
          <p:cNvPr id="20" name="Subtitle 4"/>
          <p:cNvSpPr>
            <a:spLocks noGrp="1"/>
          </p:cNvSpPr>
          <p:nvPr>
            <p:ph type="subTitle" idx="3"/>
          </p:nvPr>
        </p:nvSpPr>
        <p:spPr>
          <a:xfrm>
            <a:off x="5791200" y="3778830"/>
            <a:ext cx="502920" cy="153090"/>
          </a:xfrm>
        </p:spPr>
        <p:txBody>
          <a:bodyPr/>
          <a:lstStyle/>
          <a:p>
            <a:pPr marL="127000" indent="0"/>
            <a:r>
              <a:rPr lang="en-US" sz="800" dirty="0" smtClean="0">
                <a:latin typeface="Times New Roman" panose="02020603050405020304" pitchFamily="18" charset="0"/>
                <a:cs typeface="Times New Roman" panose="02020603050405020304" pitchFamily="18" charset="0"/>
              </a:rPr>
              <a:t>[13]</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3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83337" y="220909"/>
            <a:ext cx="2313670" cy="390519"/>
          </a:xfrm>
          <a:prstGeom prst="rect">
            <a:avLst/>
          </a:prstGeom>
        </p:spPr>
        <p:txBody>
          <a:bodyPr spcFirstLastPara="1" wrap="square" lIns="91425" tIns="91425" rIns="91425" bIns="91425" anchor="ctr" anchorCtr="0">
            <a:noAutofit/>
          </a:bodyPr>
          <a:lstStyle/>
          <a:p>
            <a:pPr marL="0" lvl="0" indent="0"/>
            <a:r>
              <a:rPr lang="en-US" dirty="0" smtClean="0"/>
              <a:t>Key-Findings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p:cNvSpPr>
            <a:spLocks noGrp="1"/>
          </p:cNvSpPr>
          <p:nvPr>
            <p:ph type="subTitle" idx="3"/>
          </p:nvPr>
        </p:nvSpPr>
        <p:spPr>
          <a:xfrm>
            <a:off x="0" y="921330"/>
            <a:ext cx="8351520" cy="838890"/>
          </a:xfrm>
        </p:spPr>
        <p:txBody>
          <a:bodyPr/>
          <a:lstStyle/>
          <a:p>
            <a:pPr algn="ctr"/>
            <a:r>
              <a:rPr lang="en-US" dirty="0"/>
              <a:t>Optimizing Fast Fourier Transform (FFT) Image Compression using Intelligent Water Drop (IWD) Algorithm</a:t>
            </a:r>
          </a:p>
        </p:txBody>
      </p:sp>
      <p:sp>
        <p:nvSpPr>
          <p:cNvPr id="18" name="Subtitle 4"/>
          <p:cNvSpPr>
            <a:spLocks noGrp="1"/>
          </p:cNvSpPr>
          <p:nvPr>
            <p:ph type="subTitle" idx="3"/>
          </p:nvPr>
        </p:nvSpPr>
        <p:spPr>
          <a:xfrm>
            <a:off x="335280" y="1805250"/>
            <a:ext cx="8404860" cy="785550"/>
          </a:xfrm>
        </p:spPr>
        <p:txBody>
          <a:bodyPr/>
          <a:lstStyle/>
          <a:p>
            <a:pPr marL="469900" indent="-342900">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Sample </a:t>
            </a:r>
            <a:r>
              <a:rPr lang="en-US" sz="1400" dirty="0">
                <a:latin typeface="Times New Roman" panose="02020603050405020304" pitchFamily="18" charset="0"/>
                <a:cs typeface="Times New Roman" panose="02020603050405020304" pitchFamily="18" charset="0"/>
              </a:rPr>
              <a:t>image 1:</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Predefined thresholds: 95% </a:t>
            </a:r>
            <a:r>
              <a:rPr lang="en-US" sz="1400" dirty="0" smtClean="0">
                <a:latin typeface="Times New Roman" panose="02020603050405020304" pitchFamily="18" charset="0"/>
                <a:cs typeface="Times New Roman" panose="02020603050405020304" pitchFamily="18" charset="0"/>
              </a:rPr>
              <a:t>data </a:t>
            </a:r>
            <a:r>
              <a:rPr lang="en-US" sz="1400" dirty="0">
                <a:latin typeface="Times New Roman" panose="02020603050405020304" pitchFamily="18" charset="0"/>
                <a:cs typeface="Times New Roman" panose="02020603050405020304" pitchFamily="18" charset="0"/>
              </a:rPr>
              <a:t>loss, SSIM </a:t>
            </a:r>
            <a:r>
              <a:rPr lang="en-US" sz="1400" dirty="0" smtClean="0">
                <a:latin typeface="Times New Roman" panose="02020603050405020304" pitchFamily="18" charset="0"/>
                <a:cs typeface="Times New Roman" panose="02020603050405020304" pitchFamily="18" charset="0"/>
              </a:rPr>
              <a:t>score</a:t>
            </a:r>
            <a:r>
              <a:rPr lang="en-US" sz="1400" dirty="0">
                <a:latin typeface="Times New Roman" panose="02020603050405020304" pitchFamily="18" charset="0"/>
                <a:cs typeface="Times New Roman" panose="02020603050405020304" pitchFamily="18" charset="0"/>
              </a:rPr>
              <a:t> 0.72</a:t>
            </a:r>
            <a:r>
              <a:rPr lang="en-US" sz="1400" dirty="0" smtClean="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1400" b="1" dirty="0">
                <a:solidFill>
                  <a:srgbClr val="FF0000"/>
                </a:solidFill>
                <a:latin typeface="Times New Roman" panose="02020603050405020304" pitchFamily="18" charset="0"/>
                <a:cs typeface="Times New Roman" panose="02020603050405020304" pitchFamily="18" charset="0"/>
              </a:rPr>
              <a:t>IWD-derived thresholds</a:t>
            </a:r>
            <a:r>
              <a:rPr lang="en-US" sz="1400" dirty="0">
                <a:latin typeface="Times New Roman" panose="02020603050405020304" pitchFamily="18" charset="0"/>
                <a:cs typeface="Times New Roman" panose="02020603050405020304" pitchFamily="18" charset="0"/>
              </a:rPr>
              <a:t>: 99.8% </a:t>
            </a:r>
            <a:r>
              <a:rPr lang="en-US" sz="1400" dirty="0" smtClean="0">
                <a:latin typeface="Times New Roman" panose="02020603050405020304" pitchFamily="18" charset="0"/>
                <a:cs typeface="Times New Roman" panose="02020603050405020304" pitchFamily="18" charset="0"/>
              </a:rPr>
              <a:t>data </a:t>
            </a:r>
            <a:r>
              <a:rPr lang="en-US" sz="1400" dirty="0">
                <a:latin typeface="Times New Roman" panose="02020603050405020304" pitchFamily="18" charset="0"/>
                <a:cs typeface="Times New Roman" panose="02020603050405020304" pitchFamily="18" charset="0"/>
              </a:rPr>
              <a:t>loss, SSIM </a:t>
            </a:r>
            <a:r>
              <a:rPr lang="en-US" sz="1400" dirty="0" smtClean="0">
                <a:latin typeface="Times New Roman" panose="02020603050405020304" pitchFamily="18" charset="0"/>
                <a:cs typeface="Times New Roman" panose="02020603050405020304" pitchFamily="18" charset="0"/>
              </a:rPr>
              <a:t>score</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0.69.</a:t>
            </a:r>
            <a:endParaRPr lang="en-US" sz="1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75954" y="2602140"/>
            <a:ext cx="7409414" cy="2251800"/>
          </a:xfrm>
          <a:prstGeom prst="rect">
            <a:avLst/>
          </a:prstGeom>
        </p:spPr>
      </p:pic>
      <p:sp>
        <p:nvSpPr>
          <p:cNvPr id="20" name="Subtitle 4"/>
          <p:cNvSpPr>
            <a:spLocks noGrp="1"/>
          </p:cNvSpPr>
          <p:nvPr>
            <p:ph type="subTitle" idx="3"/>
          </p:nvPr>
        </p:nvSpPr>
        <p:spPr>
          <a:xfrm>
            <a:off x="6286500" y="4571310"/>
            <a:ext cx="502920" cy="153090"/>
          </a:xfrm>
        </p:spPr>
        <p:txBody>
          <a:bodyPr/>
          <a:lstStyle/>
          <a:p>
            <a:pPr marL="127000" indent="0"/>
            <a:r>
              <a:rPr lang="en-US" sz="800" dirty="0" smtClean="0">
                <a:latin typeface="Times New Roman" panose="02020603050405020304" pitchFamily="18" charset="0"/>
                <a:cs typeface="Times New Roman" panose="02020603050405020304" pitchFamily="18" charset="0"/>
              </a:rPr>
              <a:t>[13]</a:t>
            </a:r>
            <a:endParaRPr lang="en-US" sz="800" dirty="0">
              <a:latin typeface="Times New Roman" panose="02020603050405020304" pitchFamily="18" charset="0"/>
              <a:cs typeface="Times New Roman" panose="02020603050405020304" pitchFamily="18" charset="0"/>
            </a:endParaRPr>
          </a:p>
        </p:txBody>
      </p:sp>
      <p:sp>
        <p:nvSpPr>
          <p:cNvPr id="23" name="Google Shape;261;p32"/>
          <p:cNvSpPr/>
          <p:nvPr/>
        </p:nvSpPr>
        <p:spPr>
          <a:xfrm>
            <a:off x="1258648"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2;p32"/>
          <p:cNvSpPr/>
          <p:nvPr/>
        </p:nvSpPr>
        <p:spPr>
          <a:xfrm>
            <a:off x="1362741"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p32"/>
          <p:cNvSpPr/>
          <p:nvPr/>
        </p:nvSpPr>
        <p:spPr>
          <a:xfrm>
            <a:off x="1466833"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4;p32"/>
          <p:cNvSpPr/>
          <p:nvPr/>
        </p:nvSpPr>
        <p:spPr>
          <a:xfrm>
            <a:off x="1570934"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p32"/>
          <p:cNvSpPr/>
          <p:nvPr/>
        </p:nvSpPr>
        <p:spPr>
          <a:xfrm>
            <a:off x="2988388" y="263835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p32"/>
          <p:cNvSpPr/>
          <p:nvPr/>
        </p:nvSpPr>
        <p:spPr>
          <a:xfrm>
            <a:off x="3092481" y="263835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p32"/>
          <p:cNvSpPr/>
          <p:nvPr/>
        </p:nvSpPr>
        <p:spPr>
          <a:xfrm>
            <a:off x="3196573" y="263835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4;p32"/>
          <p:cNvSpPr/>
          <p:nvPr/>
        </p:nvSpPr>
        <p:spPr>
          <a:xfrm>
            <a:off x="3300674" y="263835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p32"/>
          <p:cNvSpPr/>
          <p:nvPr/>
        </p:nvSpPr>
        <p:spPr>
          <a:xfrm>
            <a:off x="4866718"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p32"/>
          <p:cNvSpPr/>
          <p:nvPr/>
        </p:nvSpPr>
        <p:spPr>
          <a:xfrm>
            <a:off x="4970811"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3;p32"/>
          <p:cNvSpPr/>
          <p:nvPr/>
        </p:nvSpPr>
        <p:spPr>
          <a:xfrm>
            <a:off x="5074903"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4;p32"/>
          <p:cNvSpPr/>
          <p:nvPr/>
        </p:nvSpPr>
        <p:spPr>
          <a:xfrm>
            <a:off x="5179004" y="263454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p32"/>
          <p:cNvSpPr/>
          <p:nvPr/>
        </p:nvSpPr>
        <p:spPr>
          <a:xfrm>
            <a:off x="6745048" y="26307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p32"/>
          <p:cNvSpPr/>
          <p:nvPr/>
        </p:nvSpPr>
        <p:spPr>
          <a:xfrm>
            <a:off x="6849141" y="26307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p32"/>
          <p:cNvSpPr/>
          <p:nvPr/>
        </p:nvSpPr>
        <p:spPr>
          <a:xfrm>
            <a:off x="6953233" y="26307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4;p32"/>
          <p:cNvSpPr/>
          <p:nvPr/>
        </p:nvSpPr>
        <p:spPr>
          <a:xfrm>
            <a:off x="7057334" y="263073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52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000"/>
                                        <p:tgtEl>
                                          <p:spTgt spid="23"/>
                                        </p:tgtEl>
                                        <p:attrNameLst>
                                          <p:attrName>ppt_w</p:attrName>
                                        </p:attrNameLst>
                                      </p:cBhvr>
                                      <p:tavLst>
                                        <p:tav tm="0">
                                          <p:val>
                                            <p:strVal val="0"/>
                                          </p:val>
                                        </p:tav>
                                        <p:tav tm="100000">
                                          <p:val>
                                            <p:strVal val="#ppt_w"/>
                                          </p:val>
                                        </p:tav>
                                      </p:tavLst>
                                    </p:anim>
                                    <p:anim calcmode="lin" valueType="num">
                                      <p:cBhvr additive="base">
                                        <p:cTn id="32" dur="1000"/>
                                        <p:tgtEl>
                                          <p:spTgt spid="23"/>
                                        </p:tgtEl>
                                        <p:attrNameLst>
                                          <p:attrName>ppt_h</p:attrName>
                                        </p:attrNameLst>
                                      </p:cBhvr>
                                      <p:tavLst>
                                        <p:tav tm="0">
                                          <p:val>
                                            <p:strVal val="0"/>
                                          </p:val>
                                        </p:tav>
                                        <p:tav tm="100000">
                                          <p:val>
                                            <p:strVal val="#ppt_h"/>
                                          </p:val>
                                        </p:tav>
                                      </p:tavLst>
                                    </p:anim>
                                  </p:childTnLst>
                                </p:cTn>
                              </p:par>
                            </p:childTnLst>
                          </p:cTn>
                        </p:par>
                        <p:par>
                          <p:cTn id="33" fill="hold">
                            <p:stCondLst>
                              <p:cond delay="4000"/>
                            </p:stCondLst>
                            <p:childTnLst>
                              <p:par>
                                <p:cTn id="34" presetID="2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1000"/>
                                        <p:tgtEl>
                                          <p:spTgt spid="24"/>
                                        </p:tgtEl>
                                        <p:attrNameLst>
                                          <p:attrName>ppt_w</p:attrName>
                                        </p:attrNameLst>
                                      </p:cBhvr>
                                      <p:tavLst>
                                        <p:tav tm="0">
                                          <p:val>
                                            <p:strVal val="0"/>
                                          </p:val>
                                        </p:tav>
                                        <p:tav tm="100000">
                                          <p:val>
                                            <p:strVal val="#ppt_w"/>
                                          </p:val>
                                        </p:tav>
                                      </p:tavLst>
                                    </p:anim>
                                    <p:anim calcmode="lin" valueType="num">
                                      <p:cBhvr additive="base">
                                        <p:cTn id="37" dur="1000"/>
                                        <p:tgtEl>
                                          <p:spTgt spid="24"/>
                                        </p:tgtEl>
                                        <p:attrNameLst>
                                          <p:attrName>ppt_h</p:attrName>
                                        </p:attrNameLst>
                                      </p:cBhvr>
                                      <p:tavLst>
                                        <p:tav tm="0">
                                          <p:val>
                                            <p:strVal val="0"/>
                                          </p:val>
                                        </p:tav>
                                        <p:tav tm="100000">
                                          <p:val>
                                            <p:strVal val="#ppt_h"/>
                                          </p:val>
                                        </p:tav>
                                      </p:tavLst>
                                    </p:anim>
                                  </p:childTnLst>
                                </p:cTn>
                              </p:par>
                            </p:childTnLst>
                          </p:cTn>
                        </p:par>
                        <p:par>
                          <p:cTn id="38" fill="hold">
                            <p:stCondLst>
                              <p:cond delay="5000"/>
                            </p:stCondLst>
                            <p:childTnLst>
                              <p:par>
                                <p:cTn id="39" presetID="23" presetClass="entr" presetSubtype="16"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000"/>
                                        <p:tgtEl>
                                          <p:spTgt spid="25"/>
                                        </p:tgtEl>
                                        <p:attrNameLst>
                                          <p:attrName>ppt_w</p:attrName>
                                        </p:attrNameLst>
                                      </p:cBhvr>
                                      <p:tavLst>
                                        <p:tav tm="0">
                                          <p:val>
                                            <p:strVal val="0"/>
                                          </p:val>
                                        </p:tav>
                                        <p:tav tm="100000">
                                          <p:val>
                                            <p:strVal val="#ppt_w"/>
                                          </p:val>
                                        </p:tav>
                                      </p:tavLst>
                                    </p:anim>
                                    <p:anim calcmode="lin" valueType="num">
                                      <p:cBhvr additive="base">
                                        <p:cTn id="42" dur="1000"/>
                                        <p:tgtEl>
                                          <p:spTgt spid="25"/>
                                        </p:tgtEl>
                                        <p:attrNameLst>
                                          <p:attrName>ppt_h</p:attrName>
                                        </p:attrNameLst>
                                      </p:cBhvr>
                                      <p:tavLst>
                                        <p:tav tm="0">
                                          <p:val>
                                            <p:strVal val="0"/>
                                          </p:val>
                                        </p:tav>
                                        <p:tav tm="100000">
                                          <p:val>
                                            <p:strVal val="#ppt_h"/>
                                          </p:val>
                                        </p:tav>
                                      </p:tavLst>
                                    </p:anim>
                                  </p:childTnLst>
                                </p:cTn>
                              </p:par>
                            </p:childTnLst>
                          </p:cTn>
                        </p:par>
                        <p:par>
                          <p:cTn id="43" fill="hold">
                            <p:stCondLst>
                              <p:cond delay="6000"/>
                            </p:stCondLst>
                            <p:childTnLst>
                              <p:par>
                                <p:cTn id="44" presetID="23" presetClass="entr" presetSubtype="16"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p:tgtEl>
                                          <p:spTgt spid="26"/>
                                        </p:tgtEl>
                                        <p:attrNameLst>
                                          <p:attrName>ppt_w</p:attrName>
                                        </p:attrNameLst>
                                      </p:cBhvr>
                                      <p:tavLst>
                                        <p:tav tm="0">
                                          <p:val>
                                            <p:strVal val="0"/>
                                          </p:val>
                                        </p:tav>
                                        <p:tav tm="100000">
                                          <p:val>
                                            <p:strVal val="#ppt_w"/>
                                          </p:val>
                                        </p:tav>
                                      </p:tavLst>
                                    </p:anim>
                                    <p:anim calcmode="lin" valueType="num">
                                      <p:cBhvr additive="base">
                                        <p:cTn id="47" dur="1000"/>
                                        <p:tgtEl>
                                          <p:spTgt spid="26"/>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1000"/>
                                        <p:tgtEl>
                                          <p:spTgt spid="27"/>
                                        </p:tgtEl>
                                        <p:attrNameLst>
                                          <p:attrName>ppt_w</p:attrName>
                                        </p:attrNameLst>
                                      </p:cBhvr>
                                      <p:tavLst>
                                        <p:tav tm="0">
                                          <p:val>
                                            <p:strVal val="0"/>
                                          </p:val>
                                        </p:tav>
                                        <p:tav tm="100000">
                                          <p:val>
                                            <p:strVal val="#ppt_w"/>
                                          </p:val>
                                        </p:tav>
                                      </p:tavLst>
                                    </p:anim>
                                    <p:anim calcmode="lin" valueType="num">
                                      <p:cBhvr additive="base">
                                        <p:cTn id="51" dur="1000"/>
                                        <p:tgtEl>
                                          <p:spTgt spid="27"/>
                                        </p:tgtEl>
                                        <p:attrNameLst>
                                          <p:attrName>ppt_h</p:attrName>
                                        </p:attrNameLst>
                                      </p:cBhvr>
                                      <p:tavLst>
                                        <p:tav tm="0">
                                          <p:val>
                                            <p:strVal val="0"/>
                                          </p:val>
                                        </p:tav>
                                        <p:tav tm="100000">
                                          <p:val>
                                            <p:strVal val="#ppt_h"/>
                                          </p:val>
                                        </p:tav>
                                      </p:tavLst>
                                    </p:anim>
                                  </p:childTnLst>
                                </p:cTn>
                              </p:par>
                            </p:childTnLst>
                          </p:cTn>
                        </p:par>
                        <p:par>
                          <p:cTn id="52" fill="hold">
                            <p:stCondLst>
                              <p:cond delay="7000"/>
                            </p:stCondLst>
                            <p:childTnLst>
                              <p:par>
                                <p:cTn id="53" presetID="23" presetClass="entr" presetSubtype="16"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p:tgtEl>
                                          <p:spTgt spid="28"/>
                                        </p:tgtEl>
                                        <p:attrNameLst>
                                          <p:attrName>ppt_w</p:attrName>
                                        </p:attrNameLst>
                                      </p:cBhvr>
                                      <p:tavLst>
                                        <p:tav tm="0">
                                          <p:val>
                                            <p:strVal val="0"/>
                                          </p:val>
                                        </p:tav>
                                        <p:tav tm="100000">
                                          <p:val>
                                            <p:strVal val="#ppt_w"/>
                                          </p:val>
                                        </p:tav>
                                      </p:tavLst>
                                    </p:anim>
                                    <p:anim calcmode="lin" valueType="num">
                                      <p:cBhvr additive="base">
                                        <p:cTn id="56" dur="1000"/>
                                        <p:tgtEl>
                                          <p:spTgt spid="28"/>
                                        </p:tgtEl>
                                        <p:attrNameLst>
                                          <p:attrName>ppt_h</p:attrName>
                                        </p:attrNameLst>
                                      </p:cBhvr>
                                      <p:tavLst>
                                        <p:tav tm="0">
                                          <p:val>
                                            <p:strVal val="0"/>
                                          </p:val>
                                        </p:tav>
                                        <p:tav tm="100000">
                                          <p:val>
                                            <p:strVal val="#ppt_h"/>
                                          </p:val>
                                        </p:tav>
                                      </p:tavLst>
                                    </p:anim>
                                  </p:childTnLst>
                                </p:cTn>
                              </p:par>
                            </p:childTnLst>
                          </p:cTn>
                        </p:par>
                        <p:par>
                          <p:cTn id="57" fill="hold">
                            <p:stCondLst>
                              <p:cond delay="8000"/>
                            </p:stCondLst>
                            <p:childTnLst>
                              <p:par>
                                <p:cTn id="58" presetID="23" presetClass="entr" presetSubtype="16"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1000"/>
                                        <p:tgtEl>
                                          <p:spTgt spid="29"/>
                                        </p:tgtEl>
                                        <p:attrNameLst>
                                          <p:attrName>ppt_w</p:attrName>
                                        </p:attrNameLst>
                                      </p:cBhvr>
                                      <p:tavLst>
                                        <p:tav tm="0">
                                          <p:val>
                                            <p:strVal val="0"/>
                                          </p:val>
                                        </p:tav>
                                        <p:tav tm="100000">
                                          <p:val>
                                            <p:strVal val="#ppt_w"/>
                                          </p:val>
                                        </p:tav>
                                      </p:tavLst>
                                    </p:anim>
                                    <p:anim calcmode="lin" valueType="num">
                                      <p:cBhvr additive="base">
                                        <p:cTn id="61" dur="1000"/>
                                        <p:tgtEl>
                                          <p:spTgt spid="29"/>
                                        </p:tgtEl>
                                        <p:attrNameLst>
                                          <p:attrName>ppt_h</p:attrName>
                                        </p:attrNameLst>
                                      </p:cBhvr>
                                      <p:tavLst>
                                        <p:tav tm="0">
                                          <p:val>
                                            <p:strVal val="0"/>
                                          </p:val>
                                        </p:tav>
                                        <p:tav tm="100000">
                                          <p:val>
                                            <p:strVal val="#ppt_h"/>
                                          </p:val>
                                        </p:tav>
                                      </p:tavLst>
                                    </p:anim>
                                  </p:childTnLst>
                                </p:cTn>
                              </p:par>
                            </p:childTnLst>
                          </p:cTn>
                        </p:par>
                        <p:par>
                          <p:cTn id="62" fill="hold">
                            <p:stCondLst>
                              <p:cond delay="9000"/>
                            </p:stCondLst>
                            <p:childTnLst>
                              <p:par>
                                <p:cTn id="63" presetID="23" presetClass="entr" presetSubtype="16"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1000"/>
                                        <p:tgtEl>
                                          <p:spTgt spid="30"/>
                                        </p:tgtEl>
                                        <p:attrNameLst>
                                          <p:attrName>ppt_w</p:attrName>
                                        </p:attrNameLst>
                                      </p:cBhvr>
                                      <p:tavLst>
                                        <p:tav tm="0">
                                          <p:val>
                                            <p:strVal val="0"/>
                                          </p:val>
                                        </p:tav>
                                        <p:tav tm="100000">
                                          <p:val>
                                            <p:strVal val="#ppt_w"/>
                                          </p:val>
                                        </p:tav>
                                      </p:tavLst>
                                    </p:anim>
                                    <p:anim calcmode="lin" valueType="num">
                                      <p:cBhvr additive="base">
                                        <p:cTn id="66" dur="1000"/>
                                        <p:tgtEl>
                                          <p:spTgt spid="30"/>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1000"/>
                                        <p:tgtEl>
                                          <p:spTgt spid="31"/>
                                        </p:tgtEl>
                                        <p:attrNameLst>
                                          <p:attrName>ppt_w</p:attrName>
                                        </p:attrNameLst>
                                      </p:cBhvr>
                                      <p:tavLst>
                                        <p:tav tm="0">
                                          <p:val>
                                            <p:strVal val="0"/>
                                          </p:val>
                                        </p:tav>
                                        <p:tav tm="100000">
                                          <p:val>
                                            <p:strVal val="#ppt_w"/>
                                          </p:val>
                                        </p:tav>
                                      </p:tavLst>
                                    </p:anim>
                                    <p:anim calcmode="lin" valueType="num">
                                      <p:cBhvr additive="base">
                                        <p:cTn id="70" dur="1000"/>
                                        <p:tgtEl>
                                          <p:spTgt spid="31"/>
                                        </p:tgtEl>
                                        <p:attrNameLst>
                                          <p:attrName>ppt_h</p:attrName>
                                        </p:attrNameLst>
                                      </p:cBhvr>
                                      <p:tavLst>
                                        <p:tav tm="0">
                                          <p:val>
                                            <p:strVal val="0"/>
                                          </p:val>
                                        </p:tav>
                                        <p:tav tm="100000">
                                          <p:val>
                                            <p:strVal val="#ppt_h"/>
                                          </p:val>
                                        </p:tav>
                                      </p:tavLst>
                                    </p:anim>
                                  </p:childTnLst>
                                </p:cTn>
                              </p:par>
                            </p:childTnLst>
                          </p:cTn>
                        </p:par>
                        <p:par>
                          <p:cTn id="71" fill="hold">
                            <p:stCondLst>
                              <p:cond delay="10000"/>
                            </p:stCondLst>
                            <p:childTnLst>
                              <p:par>
                                <p:cTn id="72" presetID="23" presetClass="entr" presetSubtype="16"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p:tgtEl>
                                          <p:spTgt spid="32"/>
                                        </p:tgtEl>
                                        <p:attrNameLst>
                                          <p:attrName>ppt_w</p:attrName>
                                        </p:attrNameLst>
                                      </p:cBhvr>
                                      <p:tavLst>
                                        <p:tav tm="0">
                                          <p:val>
                                            <p:strVal val="0"/>
                                          </p:val>
                                        </p:tav>
                                        <p:tav tm="100000">
                                          <p:val>
                                            <p:strVal val="#ppt_w"/>
                                          </p:val>
                                        </p:tav>
                                      </p:tavLst>
                                    </p:anim>
                                    <p:anim calcmode="lin" valueType="num">
                                      <p:cBhvr additive="base">
                                        <p:cTn id="75" dur="1000"/>
                                        <p:tgtEl>
                                          <p:spTgt spid="32"/>
                                        </p:tgtEl>
                                        <p:attrNameLst>
                                          <p:attrName>ppt_h</p:attrName>
                                        </p:attrNameLst>
                                      </p:cBhvr>
                                      <p:tavLst>
                                        <p:tav tm="0">
                                          <p:val>
                                            <p:strVal val="0"/>
                                          </p:val>
                                        </p:tav>
                                        <p:tav tm="100000">
                                          <p:val>
                                            <p:strVal val="#ppt_h"/>
                                          </p:val>
                                        </p:tav>
                                      </p:tavLst>
                                    </p:anim>
                                  </p:childTnLst>
                                </p:cTn>
                              </p:par>
                            </p:childTnLst>
                          </p:cTn>
                        </p:par>
                        <p:par>
                          <p:cTn id="76" fill="hold">
                            <p:stCondLst>
                              <p:cond delay="11000"/>
                            </p:stCondLst>
                            <p:childTnLst>
                              <p:par>
                                <p:cTn id="77" presetID="23" presetClass="entr" presetSubtype="16"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000"/>
                                        <p:tgtEl>
                                          <p:spTgt spid="33"/>
                                        </p:tgtEl>
                                        <p:attrNameLst>
                                          <p:attrName>ppt_w</p:attrName>
                                        </p:attrNameLst>
                                      </p:cBhvr>
                                      <p:tavLst>
                                        <p:tav tm="0">
                                          <p:val>
                                            <p:strVal val="0"/>
                                          </p:val>
                                        </p:tav>
                                        <p:tav tm="100000">
                                          <p:val>
                                            <p:strVal val="#ppt_w"/>
                                          </p:val>
                                        </p:tav>
                                      </p:tavLst>
                                    </p:anim>
                                    <p:anim calcmode="lin" valueType="num">
                                      <p:cBhvr additive="base">
                                        <p:cTn id="80" dur="1000"/>
                                        <p:tgtEl>
                                          <p:spTgt spid="33"/>
                                        </p:tgtEl>
                                        <p:attrNameLst>
                                          <p:attrName>ppt_h</p:attrName>
                                        </p:attrNameLst>
                                      </p:cBhvr>
                                      <p:tavLst>
                                        <p:tav tm="0">
                                          <p:val>
                                            <p:strVal val="0"/>
                                          </p:val>
                                        </p:tav>
                                        <p:tav tm="100000">
                                          <p:val>
                                            <p:strVal val="#ppt_h"/>
                                          </p:val>
                                        </p:tav>
                                      </p:tavLst>
                                    </p:anim>
                                  </p:childTnLst>
                                </p:cTn>
                              </p:par>
                            </p:childTnLst>
                          </p:cTn>
                        </p:par>
                        <p:par>
                          <p:cTn id="81" fill="hold">
                            <p:stCondLst>
                              <p:cond delay="12000"/>
                            </p:stCondLst>
                            <p:childTnLst>
                              <p:par>
                                <p:cTn id="82" presetID="23" presetClass="entr" presetSubtype="16" fill="hold" nodeType="after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additive="base">
                                        <p:cTn id="84" dur="1000"/>
                                        <p:tgtEl>
                                          <p:spTgt spid="34"/>
                                        </p:tgtEl>
                                        <p:attrNameLst>
                                          <p:attrName>ppt_w</p:attrName>
                                        </p:attrNameLst>
                                      </p:cBhvr>
                                      <p:tavLst>
                                        <p:tav tm="0">
                                          <p:val>
                                            <p:strVal val="0"/>
                                          </p:val>
                                        </p:tav>
                                        <p:tav tm="100000">
                                          <p:val>
                                            <p:strVal val="#ppt_w"/>
                                          </p:val>
                                        </p:tav>
                                      </p:tavLst>
                                    </p:anim>
                                    <p:anim calcmode="lin" valueType="num">
                                      <p:cBhvr additive="base">
                                        <p:cTn id="85" dur="1000"/>
                                        <p:tgtEl>
                                          <p:spTgt spid="34"/>
                                        </p:tgtEl>
                                        <p:attrNameLst>
                                          <p:attrName>ppt_h</p:attrName>
                                        </p:attrNameLst>
                                      </p:cBhvr>
                                      <p:tavLst>
                                        <p:tav tm="0">
                                          <p:val>
                                            <p:strVal val="0"/>
                                          </p:val>
                                        </p:tav>
                                        <p:tav tm="100000">
                                          <p:val>
                                            <p:strVal val="#ppt_h"/>
                                          </p:val>
                                        </p:tav>
                                      </p:tavLst>
                                    </p:anim>
                                  </p:childTnLst>
                                </p:cTn>
                              </p:par>
                              <p:par>
                                <p:cTn id="86" presetID="23" presetClass="entr" presetSubtype="16"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1000"/>
                                        <p:tgtEl>
                                          <p:spTgt spid="35"/>
                                        </p:tgtEl>
                                        <p:attrNameLst>
                                          <p:attrName>ppt_w</p:attrName>
                                        </p:attrNameLst>
                                      </p:cBhvr>
                                      <p:tavLst>
                                        <p:tav tm="0">
                                          <p:val>
                                            <p:strVal val="0"/>
                                          </p:val>
                                        </p:tav>
                                        <p:tav tm="100000">
                                          <p:val>
                                            <p:strVal val="#ppt_w"/>
                                          </p:val>
                                        </p:tav>
                                      </p:tavLst>
                                    </p:anim>
                                    <p:anim calcmode="lin" valueType="num">
                                      <p:cBhvr additive="base">
                                        <p:cTn id="89" dur="1000"/>
                                        <p:tgtEl>
                                          <p:spTgt spid="35"/>
                                        </p:tgtEl>
                                        <p:attrNameLst>
                                          <p:attrName>ppt_h</p:attrName>
                                        </p:attrNameLst>
                                      </p:cBhvr>
                                      <p:tavLst>
                                        <p:tav tm="0">
                                          <p:val>
                                            <p:strVal val="0"/>
                                          </p:val>
                                        </p:tav>
                                        <p:tav tm="100000">
                                          <p:val>
                                            <p:strVal val="#ppt_h"/>
                                          </p:val>
                                        </p:tav>
                                      </p:tavLst>
                                    </p:anim>
                                  </p:childTnLst>
                                </p:cTn>
                              </p:par>
                            </p:childTnLst>
                          </p:cTn>
                        </p:par>
                        <p:par>
                          <p:cTn id="90" fill="hold">
                            <p:stCondLst>
                              <p:cond delay="13000"/>
                            </p:stCondLst>
                            <p:childTnLst>
                              <p:par>
                                <p:cTn id="91" presetID="23" presetClass="entr" presetSubtype="16"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1000"/>
                                        <p:tgtEl>
                                          <p:spTgt spid="36"/>
                                        </p:tgtEl>
                                        <p:attrNameLst>
                                          <p:attrName>ppt_w</p:attrName>
                                        </p:attrNameLst>
                                      </p:cBhvr>
                                      <p:tavLst>
                                        <p:tav tm="0">
                                          <p:val>
                                            <p:strVal val="0"/>
                                          </p:val>
                                        </p:tav>
                                        <p:tav tm="100000">
                                          <p:val>
                                            <p:strVal val="#ppt_w"/>
                                          </p:val>
                                        </p:tav>
                                      </p:tavLst>
                                    </p:anim>
                                    <p:anim calcmode="lin" valueType="num">
                                      <p:cBhvr additive="base">
                                        <p:cTn id="94" dur="1000"/>
                                        <p:tgtEl>
                                          <p:spTgt spid="36"/>
                                        </p:tgtEl>
                                        <p:attrNameLst>
                                          <p:attrName>ppt_h</p:attrName>
                                        </p:attrNameLst>
                                      </p:cBhvr>
                                      <p:tavLst>
                                        <p:tav tm="0">
                                          <p:val>
                                            <p:strVal val="0"/>
                                          </p:val>
                                        </p:tav>
                                        <p:tav tm="100000">
                                          <p:val>
                                            <p:strVal val="#ppt_h"/>
                                          </p:val>
                                        </p:tav>
                                      </p:tavLst>
                                    </p:anim>
                                  </p:childTnLst>
                                </p:cTn>
                              </p:par>
                            </p:childTnLst>
                          </p:cTn>
                        </p:par>
                        <p:par>
                          <p:cTn id="95" fill="hold">
                            <p:stCondLst>
                              <p:cond delay="14000"/>
                            </p:stCondLst>
                            <p:childTnLst>
                              <p:par>
                                <p:cTn id="96" presetID="23" presetClass="entr" presetSubtype="16"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additive="base">
                                        <p:cTn id="98" dur="1000"/>
                                        <p:tgtEl>
                                          <p:spTgt spid="37"/>
                                        </p:tgtEl>
                                        <p:attrNameLst>
                                          <p:attrName>ppt_w</p:attrName>
                                        </p:attrNameLst>
                                      </p:cBhvr>
                                      <p:tavLst>
                                        <p:tav tm="0">
                                          <p:val>
                                            <p:strVal val="0"/>
                                          </p:val>
                                        </p:tav>
                                        <p:tav tm="100000">
                                          <p:val>
                                            <p:strVal val="#ppt_w"/>
                                          </p:val>
                                        </p:tav>
                                      </p:tavLst>
                                    </p:anim>
                                    <p:anim calcmode="lin" valueType="num">
                                      <p:cBhvr additive="base">
                                        <p:cTn id="99" dur="1000"/>
                                        <p:tgtEl>
                                          <p:spTgt spid="37"/>
                                        </p:tgtEl>
                                        <p:attrNameLst>
                                          <p:attrName>ppt_h</p:attrName>
                                        </p:attrNameLst>
                                      </p:cBhvr>
                                      <p:tavLst>
                                        <p:tav tm="0">
                                          <p:val>
                                            <p:strVal val="0"/>
                                          </p:val>
                                        </p:tav>
                                        <p:tav tm="100000">
                                          <p:val>
                                            <p:strVal val="#ppt_h"/>
                                          </p:val>
                                        </p:tav>
                                      </p:tavLst>
                                    </p:anim>
                                  </p:childTnLst>
                                </p:cTn>
                              </p:par>
                            </p:childTnLst>
                          </p:cTn>
                        </p:par>
                        <p:par>
                          <p:cTn id="100" fill="hold">
                            <p:stCondLst>
                              <p:cond delay="15000"/>
                            </p:stCondLst>
                            <p:childTnLst>
                              <p:par>
                                <p:cTn id="101" presetID="23" presetClass="entr" presetSubtype="16" fill="hold" nodeType="after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1000"/>
                                        <p:tgtEl>
                                          <p:spTgt spid="38"/>
                                        </p:tgtEl>
                                        <p:attrNameLst>
                                          <p:attrName>ppt_w</p:attrName>
                                        </p:attrNameLst>
                                      </p:cBhvr>
                                      <p:tavLst>
                                        <p:tav tm="0">
                                          <p:val>
                                            <p:strVal val="0"/>
                                          </p:val>
                                        </p:tav>
                                        <p:tav tm="100000">
                                          <p:val>
                                            <p:strVal val="#ppt_w"/>
                                          </p:val>
                                        </p:tav>
                                      </p:tavLst>
                                    </p:anim>
                                    <p:anim calcmode="lin" valueType="num">
                                      <p:cBhvr additive="base">
                                        <p:cTn id="104" dur="1000"/>
                                        <p:tgtEl>
                                          <p:spTgt spid="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64610" y="1859280"/>
            <a:ext cx="8628870" cy="944880"/>
          </a:xfrm>
        </p:spPr>
        <p:txBody>
          <a:bodyPr/>
          <a:lstStyle/>
          <a:p>
            <a:pPr>
              <a:buFont typeface="Courier New" panose="02070309020205020404" pitchFamily="49" charset="0"/>
              <a:buChar char="o"/>
            </a:pPr>
            <a:r>
              <a:rPr lang="en-US" sz="1400" b="1" dirty="0" smtClean="0">
                <a:latin typeface="Times New Roman" panose="02020603050405020304" pitchFamily="18" charset="0"/>
                <a:ea typeface="Times New Roman" panose="02020603050405020304" pitchFamily="18" charset="0"/>
              </a:rPr>
              <a:t>Improved Compression Quality: </a:t>
            </a:r>
            <a:r>
              <a:rPr lang="en-US" sz="1400" dirty="0" smtClean="0">
                <a:latin typeface="Times New Roman" panose="02020603050405020304" pitchFamily="18" charset="0"/>
                <a:ea typeface="Times New Roman" panose="02020603050405020304" pitchFamily="18" charset="0"/>
              </a:rPr>
              <a:t>It </a:t>
            </a:r>
            <a:r>
              <a:rPr lang="en-US" sz="1400" dirty="0">
                <a:latin typeface="Times New Roman" panose="02020603050405020304" pitchFamily="18" charset="0"/>
                <a:ea typeface="Times New Roman" panose="02020603050405020304" pitchFamily="18" charset="0"/>
              </a:rPr>
              <a:t>optimizes FFT thresholds with the IWD algorithm, maintaining higher image quality even after significant compression, making it ideal for applications where image quality is paramount</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821436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9100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64610" y="1859280"/>
            <a:ext cx="8628870" cy="1158240"/>
          </a:xfrm>
        </p:spPr>
        <p:txBody>
          <a:bodyPr/>
          <a:lstStyle/>
          <a:p>
            <a:pPr>
              <a:buFont typeface="Courier New" panose="02070309020205020404" pitchFamily="49" charset="0"/>
              <a:buChar char="o"/>
            </a:pPr>
            <a:r>
              <a:rPr lang="en-US" sz="1400" b="1" dirty="0" smtClean="0">
                <a:latin typeface="Times New Roman" panose="02020603050405020304" pitchFamily="18" charset="0"/>
                <a:ea typeface="Times New Roman" panose="02020603050405020304" pitchFamily="18" charset="0"/>
              </a:rPr>
              <a:t>Improved Compression Quality: </a:t>
            </a:r>
            <a:r>
              <a:rPr lang="en-US" sz="1400" dirty="0" smtClean="0">
                <a:latin typeface="Times New Roman" panose="02020603050405020304" pitchFamily="18" charset="0"/>
                <a:ea typeface="Times New Roman" panose="02020603050405020304" pitchFamily="18" charset="0"/>
              </a:rPr>
              <a:t>It </a:t>
            </a:r>
            <a:r>
              <a:rPr lang="en-US" sz="1400" dirty="0">
                <a:latin typeface="Times New Roman" panose="02020603050405020304" pitchFamily="18" charset="0"/>
                <a:ea typeface="Times New Roman" panose="02020603050405020304" pitchFamily="18" charset="0"/>
              </a:rPr>
              <a:t>optimizes FFT thresholds with the IWD algorithm, maintaining higher image quality even after significant compression, making it ideal for applications where image quality is paramount</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Adaptability: </a:t>
            </a:r>
            <a:r>
              <a:rPr lang="en-US" sz="1400" dirty="0">
                <a:latin typeface="Times New Roman" panose="02020603050405020304" pitchFamily="18" charset="0"/>
                <a:ea typeface="Times New Roman" panose="02020603050405020304" pitchFamily="18" charset="0"/>
              </a:rPr>
              <a:t>The approach tailors threshold values for each image, enhancing compression efficiency while preserving image quality, thanks to its adaptability</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821436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37469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64610" y="1859280"/>
            <a:ext cx="8628870" cy="1767840"/>
          </a:xfrm>
        </p:spPr>
        <p:txBody>
          <a:bodyPr/>
          <a:lstStyle/>
          <a:p>
            <a:pPr>
              <a:buFont typeface="Courier New" panose="02070309020205020404" pitchFamily="49" charset="0"/>
              <a:buChar char="o"/>
            </a:pPr>
            <a:r>
              <a:rPr lang="en-US" sz="1400" b="1" dirty="0" smtClean="0">
                <a:latin typeface="Times New Roman" panose="02020603050405020304" pitchFamily="18" charset="0"/>
                <a:ea typeface="Times New Roman" panose="02020603050405020304" pitchFamily="18" charset="0"/>
              </a:rPr>
              <a:t>Improved Compression Quality: </a:t>
            </a:r>
            <a:r>
              <a:rPr lang="en-US" sz="1400" dirty="0" smtClean="0">
                <a:latin typeface="Times New Roman" panose="02020603050405020304" pitchFamily="18" charset="0"/>
                <a:ea typeface="Times New Roman" panose="02020603050405020304" pitchFamily="18" charset="0"/>
              </a:rPr>
              <a:t>It </a:t>
            </a:r>
            <a:r>
              <a:rPr lang="en-US" sz="1400" dirty="0">
                <a:latin typeface="Times New Roman" panose="02020603050405020304" pitchFamily="18" charset="0"/>
                <a:ea typeface="Times New Roman" panose="02020603050405020304" pitchFamily="18" charset="0"/>
              </a:rPr>
              <a:t>optimizes FFT thresholds with the IWD algorithm, maintaining higher image quality even after significant compression, making it ideal for applications where image quality is paramount</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Adaptability: </a:t>
            </a:r>
            <a:r>
              <a:rPr lang="en-US" sz="1400" dirty="0">
                <a:latin typeface="Times New Roman" panose="02020603050405020304" pitchFamily="18" charset="0"/>
                <a:ea typeface="Times New Roman" panose="02020603050405020304" pitchFamily="18" charset="0"/>
              </a:rPr>
              <a:t>The approach tailors threshold values for each image, enhancing compression efficiency while preserving image quality, thanks to its adaptability</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Efficient Memory Utilization: </a:t>
            </a:r>
            <a:r>
              <a:rPr lang="en-US" sz="1400" dirty="0">
                <a:latin typeface="Times New Roman" panose="02020603050405020304" pitchFamily="18" charset="0"/>
                <a:ea typeface="Times New Roman" panose="02020603050405020304" pitchFamily="18" charset="0"/>
              </a:rPr>
              <a:t>It significantly reduces memory requirements for image storage, transmission, and processing, addressing the needs of applications with limited storage or bandwidth</a:t>
            </a:r>
            <a:r>
              <a:rPr lang="en-US" sz="1400" dirty="0" smtClean="0">
                <a:latin typeface="Times New Roman" panose="02020603050405020304" pitchFamily="18" charset="0"/>
                <a:ea typeface="Times New Roman" panose="02020603050405020304" pitchFamily="18" charset="0"/>
              </a:rPr>
              <a:t>.</a:t>
            </a: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821436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337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64610" y="1859280"/>
            <a:ext cx="8628870" cy="2308860"/>
          </a:xfrm>
        </p:spPr>
        <p:txBody>
          <a:bodyPr/>
          <a:lstStyle/>
          <a:p>
            <a:pPr>
              <a:buFont typeface="Courier New" panose="02070309020205020404" pitchFamily="49" charset="0"/>
              <a:buChar char="o"/>
            </a:pPr>
            <a:r>
              <a:rPr lang="en-US" sz="1400" b="1" dirty="0" smtClean="0">
                <a:latin typeface="Times New Roman" panose="02020603050405020304" pitchFamily="18" charset="0"/>
                <a:ea typeface="Times New Roman" panose="02020603050405020304" pitchFamily="18" charset="0"/>
              </a:rPr>
              <a:t>Improved Compression Quality: </a:t>
            </a:r>
            <a:r>
              <a:rPr lang="en-US" sz="1400" dirty="0" smtClean="0">
                <a:latin typeface="Times New Roman" panose="02020603050405020304" pitchFamily="18" charset="0"/>
                <a:ea typeface="Times New Roman" panose="02020603050405020304" pitchFamily="18" charset="0"/>
              </a:rPr>
              <a:t>It </a:t>
            </a:r>
            <a:r>
              <a:rPr lang="en-US" sz="1400" dirty="0">
                <a:latin typeface="Times New Roman" panose="02020603050405020304" pitchFamily="18" charset="0"/>
                <a:ea typeface="Times New Roman" panose="02020603050405020304" pitchFamily="18" charset="0"/>
              </a:rPr>
              <a:t>optimizes FFT thresholds with the IWD algorithm, maintaining higher image quality even after significant compression, making it ideal for applications where image quality is paramount</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Adaptability: </a:t>
            </a:r>
            <a:r>
              <a:rPr lang="en-US" sz="1400" dirty="0">
                <a:latin typeface="Times New Roman" panose="02020603050405020304" pitchFamily="18" charset="0"/>
                <a:ea typeface="Times New Roman" panose="02020603050405020304" pitchFamily="18" charset="0"/>
              </a:rPr>
              <a:t>The approach tailors threshold values for each image, enhancing compression efficiency while preserving image quality, thanks to its adaptability</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Efficient Memory Utilization: </a:t>
            </a:r>
            <a:r>
              <a:rPr lang="en-US" sz="1400" dirty="0">
                <a:latin typeface="Times New Roman" panose="02020603050405020304" pitchFamily="18" charset="0"/>
                <a:ea typeface="Times New Roman" panose="02020603050405020304" pitchFamily="18" charset="0"/>
              </a:rPr>
              <a:t>It significantly reduces memory requirements for image storage, transmission, and processing, addressing the needs of applications with limited storage or bandwidth</a:t>
            </a:r>
            <a:r>
              <a:rPr lang="en-US" sz="1400" dirty="0" smtClean="0">
                <a:latin typeface="Times New Roman" panose="02020603050405020304" pitchFamily="18" charset="0"/>
                <a:ea typeface="Times New Roman" panose="02020603050405020304" pitchFamily="18" charset="0"/>
              </a:rPr>
              <a:t>.</a:t>
            </a:r>
          </a:p>
          <a:p>
            <a:pPr>
              <a:buFont typeface="Courier New" panose="02070309020205020404" pitchFamily="49" charset="0"/>
              <a:buChar char="o"/>
            </a:pPr>
            <a:r>
              <a:rPr lang="en-US" sz="1400" b="1" dirty="0">
                <a:latin typeface="Times New Roman" panose="02020603050405020304" pitchFamily="18" charset="0"/>
                <a:ea typeface="Times New Roman" panose="02020603050405020304" pitchFamily="18" charset="0"/>
              </a:rPr>
              <a:t>Versatility: </a:t>
            </a:r>
            <a:r>
              <a:rPr lang="en-US" sz="1400" dirty="0">
                <a:latin typeface="Times New Roman" panose="02020603050405020304" pitchFamily="18" charset="0"/>
                <a:ea typeface="Times New Roman" panose="02020603050405020304" pitchFamily="18" charset="0"/>
              </a:rPr>
              <a:t>The use of the IWD algorithm in image compression highlights the versatility of this optimization technique.</a:t>
            </a:r>
          </a:p>
          <a:p>
            <a:pPr>
              <a:buFont typeface="Courier New" panose="02070309020205020404" pitchFamily="49" charset="0"/>
              <a:buChar char="o"/>
            </a:pPr>
            <a:endParaRPr lang="en-US" sz="1400" dirty="0">
              <a:latin typeface="Times New Roman" panose="02020603050405020304" pitchFamily="18" charset="0"/>
              <a:ea typeface="Times New Roman" panose="02020603050405020304" pitchFamily="18" charset="0"/>
            </a:endParaRPr>
          </a:p>
        </p:txBody>
      </p:sp>
      <p:sp>
        <p:nvSpPr>
          <p:cNvPr id="5" name="Subtitle 4"/>
          <p:cNvSpPr>
            <a:spLocks noGrp="1"/>
          </p:cNvSpPr>
          <p:nvPr>
            <p:ph type="subTitle" idx="3"/>
          </p:nvPr>
        </p:nvSpPr>
        <p:spPr>
          <a:xfrm>
            <a:off x="0" y="921330"/>
            <a:ext cx="821436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16406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931500" y="375125"/>
            <a:ext cx="74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 4</a:t>
            </a:r>
            <a:endParaRPr dirty="0"/>
          </a:p>
        </p:txBody>
      </p:sp>
      <p:sp>
        <p:nvSpPr>
          <p:cNvPr id="241" name="Google Shape;241;p32"/>
          <p:cNvSpPr txBox="1">
            <a:spLocks noGrp="1"/>
          </p:cNvSpPr>
          <p:nvPr>
            <p:ph type="subTitle" idx="1"/>
          </p:nvPr>
        </p:nvSpPr>
        <p:spPr>
          <a:xfrm>
            <a:off x="3968096" y="175189"/>
            <a:ext cx="3629043" cy="390519"/>
          </a:xfrm>
          <a:prstGeom prst="rect">
            <a:avLst/>
          </a:prstGeom>
        </p:spPr>
        <p:txBody>
          <a:bodyPr spcFirstLastPara="1" wrap="square" lIns="91425" tIns="91425" rIns="91425" bIns="91425" anchor="ctr" anchorCtr="0">
            <a:noAutofit/>
          </a:bodyPr>
          <a:lstStyle/>
          <a:p>
            <a:pPr marL="0" lvl="0" indent="0"/>
            <a:r>
              <a:rPr lang="en-US" dirty="0" smtClean="0"/>
              <a:t>Disadvantages</a:t>
            </a:r>
            <a:endParaRPr dirty="0"/>
          </a:p>
        </p:txBody>
      </p:sp>
      <p:sp>
        <p:nvSpPr>
          <p:cNvPr id="249" name="Google Shape;249;p32"/>
          <p:cNvSpPr/>
          <p:nvPr/>
        </p:nvSpPr>
        <p:spPr>
          <a:xfrm>
            <a:off x="3696055" y="270890"/>
            <a:ext cx="346618" cy="32607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058368" y="1632697"/>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3718587" y="332233"/>
            <a:ext cx="297424" cy="192843"/>
          </a:xfrm>
          <a:custGeom>
            <a:avLst/>
            <a:gdLst/>
            <a:ahLst/>
            <a:cxnLst/>
            <a:rect l="l" t="t" r="r" b="b"/>
            <a:pathLst>
              <a:path w="20556" h="14168" extrusionOk="0">
                <a:moveTo>
                  <a:pt x="8436" y="4687"/>
                </a:moveTo>
                <a:lnTo>
                  <a:pt x="9816" y="5115"/>
                </a:lnTo>
                <a:lnTo>
                  <a:pt x="9816" y="7512"/>
                </a:lnTo>
                <a:lnTo>
                  <a:pt x="8436" y="7083"/>
                </a:lnTo>
                <a:lnTo>
                  <a:pt x="8436" y="4687"/>
                </a:lnTo>
                <a:close/>
                <a:moveTo>
                  <a:pt x="12119" y="4687"/>
                </a:moveTo>
                <a:lnTo>
                  <a:pt x="12119" y="7083"/>
                </a:lnTo>
                <a:lnTo>
                  <a:pt x="10739" y="7512"/>
                </a:lnTo>
                <a:lnTo>
                  <a:pt x="10739" y="5115"/>
                </a:lnTo>
                <a:lnTo>
                  <a:pt x="12119" y="4687"/>
                </a:lnTo>
                <a:close/>
                <a:moveTo>
                  <a:pt x="7960" y="3594"/>
                </a:moveTo>
                <a:cubicBezTo>
                  <a:pt x="7863" y="3594"/>
                  <a:pt x="7770" y="3621"/>
                  <a:pt x="7700" y="3682"/>
                </a:cubicBezTo>
                <a:cubicBezTo>
                  <a:pt x="7579" y="3776"/>
                  <a:pt x="7499" y="3910"/>
                  <a:pt x="7499" y="4057"/>
                </a:cubicBezTo>
                <a:lnTo>
                  <a:pt x="7499" y="7419"/>
                </a:lnTo>
                <a:cubicBezTo>
                  <a:pt x="7499" y="7619"/>
                  <a:pt x="7633" y="7806"/>
                  <a:pt x="7834" y="7860"/>
                </a:cubicBezTo>
                <a:lnTo>
                  <a:pt x="10137" y="8583"/>
                </a:lnTo>
                <a:lnTo>
                  <a:pt x="10150" y="8583"/>
                </a:lnTo>
                <a:cubicBezTo>
                  <a:pt x="10191" y="8597"/>
                  <a:pt x="10230" y="8610"/>
                  <a:pt x="10271" y="8610"/>
                </a:cubicBezTo>
                <a:lnTo>
                  <a:pt x="10284" y="8610"/>
                </a:lnTo>
                <a:cubicBezTo>
                  <a:pt x="10325" y="8610"/>
                  <a:pt x="10352" y="8597"/>
                  <a:pt x="10391" y="8597"/>
                </a:cubicBezTo>
                <a:cubicBezTo>
                  <a:pt x="10405" y="8583"/>
                  <a:pt x="10405" y="8583"/>
                  <a:pt x="10418" y="8583"/>
                </a:cubicBezTo>
                <a:lnTo>
                  <a:pt x="12721" y="7860"/>
                </a:lnTo>
                <a:cubicBezTo>
                  <a:pt x="12909" y="7806"/>
                  <a:pt x="13042" y="7619"/>
                  <a:pt x="13042" y="7419"/>
                </a:cubicBezTo>
                <a:lnTo>
                  <a:pt x="13042" y="4057"/>
                </a:lnTo>
                <a:cubicBezTo>
                  <a:pt x="13042" y="3910"/>
                  <a:pt x="12976" y="3776"/>
                  <a:pt x="12855" y="3682"/>
                </a:cubicBezTo>
                <a:cubicBezTo>
                  <a:pt x="12777" y="3621"/>
                  <a:pt x="12686" y="3594"/>
                  <a:pt x="12592" y="3594"/>
                </a:cubicBezTo>
                <a:cubicBezTo>
                  <a:pt x="12542" y="3594"/>
                  <a:pt x="12491" y="3602"/>
                  <a:pt x="12440" y="3616"/>
                </a:cubicBezTo>
                <a:lnTo>
                  <a:pt x="10271" y="4285"/>
                </a:lnTo>
                <a:lnTo>
                  <a:pt x="8115" y="3616"/>
                </a:lnTo>
                <a:cubicBezTo>
                  <a:pt x="8064" y="3602"/>
                  <a:pt x="8012" y="3594"/>
                  <a:pt x="7960" y="3594"/>
                </a:cubicBezTo>
                <a:close/>
                <a:moveTo>
                  <a:pt x="10230" y="11261"/>
                </a:moveTo>
                <a:cubicBezTo>
                  <a:pt x="9977" y="11261"/>
                  <a:pt x="9762" y="11475"/>
                  <a:pt x="9762" y="11730"/>
                </a:cubicBezTo>
                <a:cubicBezTo>
                  <a:pt x="9762" y="11984"/>
                  <a:pt x="9977" y="12198"/>
                  <a:pt x="10230" y="12198"/>
                </a:cubicBezTo>
                <a:lnTo>
                  <a:pt x="10325" y="12198"/>
                </a:lnTo>
                <a:cubicBezTo>
                  <a:pt x="10579" y="12198"/>
                  <a:pt x="10793" y="11984"/>
                  <a:pt x="10793" y="11730"/>
                </a:cubicBezTo>
                <a:cubicBezTo>
                  <a:pt x="10793" y="11475"/>
                  <a:pt x="10579" y="11261"/>
                  <a:pt x="10325" y="11261"/>
                </a:cubicBezTo>
                <a:close/>
                <a:moveTo>
                  <a:pt x="2276" y="0"/>
                </a:moveTo>
                <a:cubicBezTo>
                  <a:pt x="2009" y="0"/>
                  <a:pt x="1808" y="214"/>
                  <a:pt x="1808" y="468"/>
                </a:cubicBezTo>
                <a:lnTo>
                  <a:pt x="1808" y="11730"/>
                </a:lnTo>
                <a:cubicBezTo>
                  <a:pt x="1808" y="11984"/>
                  <a:pt x="2009" y="12198"/>
                  <a:pt x="2276" y="12198"/>
                </a:cubicBezTo>
                <a:lnTo>
                  <a:pt x="8650" y="12198"/>
                </a:lnTo>
                <a:cubicBezTo>
                  <a:pt x="8905" y="12198"/>
                  <a:pt x="9120" y="11984"/>
                  <a:pt x="9120" y="11730"/>
                </a:cubicBezTo>
                <a:cubicBezTo>
                  <a:pt x="9120" y="11475"/>
                  <a:pt x="8905" y="11261"/>
                  <a:pt x="8650" y="11261"/>
                </a:cubicBezTo>
                <a:lnTo>
                  <a:pt x="2732" y="11261"/>
                </a:lnTo>
                <a:lnTo>
                  <a:pt x="2732" y="938"/>
                </a:lnTo>
                <a:lnTo>
                  <a:pt x="17810" y="938"/>
                </a:lnTo>
                <a:lnTo>
                  <a:pt x="17810" y="11261"/>
                </a:lnTo>
                <a:lnTo>
                  <a:pt x="11905" y="11261"/>
                </a:lnTo>
                <a:cubicBezTo>
                  <a:pt x="11650" y="11261"/>
                  <a:pt x="11436" y="11475"/>
                  <a:pt x="11436" y="11730"/>
                </a:cubicBezTo>
                <a:cubicBezTo>
                  <a:pt x="11436" y="11984"/>
                  <a:pt x="11650" y="12198"/>
                  <a:pt x="11905" y="12198"/>
                </a:cubicBezTo>
                <a:lnTo>
                  <a:pt x="18279" y="12198"/>
                </a:lnTo>
                <a:cubicBezTo>
                  <a:pt x="18533" y="12198"/>
                  <a:pt x="18747" y="11984"/>
                  <a:pt x="18747" y="11730"/>
                </a:cubicBezTo>
                <a:lnTo>
                  <a:pt x="18747" y="468"/>
                </a:lnTo>
                <a:cubicBezTo>
                  <a:pt x="18747" y="214"/>
                  <a:pt x="18533" y="0"/>
                  <a:pt x="18279" y="0"/>
                </a:cubicBezTo>
                <a:close/>
                <a:moveTo>
                  <a:pt x="455" y="13243"/>
                </a:moveTo>
                <a:cubicBezTo>
                  <a:pt x="201" y="13243"/>
                  <a:pt x="0" y="13444"/>
                  <a:pt x="0" y="13712"/>
                </a:cubicBezTo>
                <a:cubicBezTo>
                  <a:pt x="0" y="13966"/>
                  <a:pt x="201" y="14167"/>
                  <a:pt x="455" y="14167"/>
                </a:cubicBezTo>
                <a:lnTo>
                  <a:pt x="20086" y="14167"/>
                </a:lnTo>
                <a:cubicBezTo>
                  <a:pt x="20341" y="14167"/>
                  <a:pt x="20555" y="13966"/>
                  <a:pt x="20555" y="13712"/>
                </a:cubicBezTo>
                <a:cubicBezTo>
                  <a:pt x="20555" y="13444"/>
                  <a:pt x="20341" y="13243"/>
                  <a:pt x="20086" y="13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rot="10800000">
            <a:off x="4451526" y="700138"/>
            <a:ext cx="4755300" cy="0"/>
          </a:xfrm>
          <a:prstGeom prst="straightConnector1">
            <a:avLst/>
          </a:prstGeom>
          <a:noFill/>
          <a:ln w="28575" cap="flat" cmpd="sng">
            <a:solidFill>
              <a:schemeClr val="dk2"/>
            </a:solidFill>
            <a:prstDash val="solid"/>
            <a:round/>
            <a:headEnd type="none" w="med" len="med"/>
            <a:tailEnd type="none" w="med" len="med"/>
          </a:ln>
        </p:spPr>
      </p:cxnSp>
      <p:grpSp>
        <p:nvGrpSpPr>
          <p:cNvPr id="258" name="Google Shape;258;p32"/>
          <p:cNvGrpSpPr/>
          <p:nvPr/>
        </p:nvGrpSpPr>
        <p:grpSpPr>
          <a:xfrm>
            <a:off x="694859" y="629737"/>
            <a:ext cx="140786" cy="140786"/>
            <a:chOff x="6658575" y="1565525"/>
            <a:chExt cx="641100" cy="641100"/>
          </a:xfrm>
        </p:grpSpPr>
        <p:cxnSp>
          <p:nvCxnSpPr>
            <p:cNvPr id="259" name="Google Shape;259;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cxnSp>
          <p:nvCxnSpPr>
            <p:cNvPr id="260" name="Google Shape;260;p32"/>
            <p:cNvCxnSpPr/>
            <p:nvPr/>
          </p:nvCxnSpPr>
          <p:spPr>
            <a:xfrm>
              <a:off x="6979125" y="1565525"/>
              <a:ext cx="0" cy="641100"/>
            </a:xfrm>
            <a:prstGeom prst="straightConnector1">
              <a:avLst/>
            </a:prstGeom>
            <a:noFill/>
            <a:ln w="28575" cap="flat" cmpd="sng">
              <a:solidFill>
                <a:schemeClr val="dk2"/>
              </a:solidFill>
              <a:prstDash val="solid"/>
              <a:round/>
              <a:headEnd type="none" w="med" len="med"/>
              <a:tailEnd type="none" w="med" len="med"/>
            </a:ln>
          </p:spPr>
        </p:cxnSp>
      </p:grpSp>
      <p:sp>
        <p:nvSpPr>
          <p:cNvPr id="261" name="Google Shape;261;p32"/>
          <p:cNvSpPr/>
          <p:nvPr/>
        </p:nvSpPr>
        <p:spPr>
          <a:xfrm>
            <a:off x="4083128"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7221"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291313"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395414" y="565715"/>
            <a:ext cx="61490" cy="57845"/>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3;p32"/>
          <p:cNvSpPr/>
          <p:nvPr/>
        </p:nvSpPr>
        <p:spPr>
          <a:xfrm>
            <a:off x="5058368" y="1653962"/>
            <a:ext cx="411151" cy="385890"/>
          </a:xfrm>
          <a:custGeom>
            <a:avLst/>
            <a:gdLst/>
            <a:ahLst/>
            <a:cxnLst/>
            <a:rect l="l" t="t" r="r" b="b"/>
            <a:pathLst>
              <a:path w="17891" h="17850" extrusionOk="0">
                <a:moveTo>
                  <a:pt x="7245" y="2852"/>
                </a:moveTo>
                <a:cubicBezTo>
                  <a:pt x="6990" y="2852"/>
                  <a:pt x="6790" y="3054"/>
                  <a:pt x="6790" y="3322"/>
                </a:cubicBezTo>
                <a:cubicBezTo>
                  <a:pt x="6790" y="3575"/>
                  <a:pt x="6990" y="3777"/>
                  <a:pt x="7245" y="3777"/>
                </a:cubicBezTo>
                <a:lnTo>
                  <a:pt x="9174" y="3777"/>
                </a:lnTo>
                <a:cubicBezTo>
                  <a:pt x="9427" y="3777"/>
                  <a:pt x="9642" y="3575"/>
                  <a:pt x="9642" y="3322"/>
                </a:cubicBezTo>
                <a:cubicBezTo>
                  <a:pt x="9642" y="3054"/>
                  <a:pt x="9427" y="2852"/>
                  <a:pt x="9174" y="2852"/>
                </a:cubicBezTo>
                <a:close/>
                <a:moveTo>
                  <a:pt x="5571" y="4768"/>
                </a:moveTo>
                <a:cubicBezTo>
                  <a:pt x="5317" y="4768"/>
                  <a:pt x="5103" y="4982"/>
                  <a:pt x="5103" y="5236"/>
                </a:cubicBezTo>
                <a:cubicBezTo>
                  <a:pt x="5103" y="5491"/>
                  <a:pt x="5317" y="5705"/>
                  <a:pt x="5571" y="5705"/>
                </a:cubicBezTo>
                <a:lnTo>
                  <a:pt x="10861" y="5705"/>
                </a:lnTo>
                <a:cubicBezTo>
                  <a:pt x="11115" y="5705"/>
                  <a:pt x="11329" y="5491"/>
                  <a:pt x="11329" y="5236"/>
                </a:cubicBezTo>
                <a:cubicBezTo>
                  <a:pt x="11329" y="4982"/>
                  <a:pt x="11115" y="4768"/>
                  <a:pt x="10861" y="4768"/>
                </a:cubicBezTo>
                <a:close/>
                <a:moveTo>
                  <a:pt x="470" y="1"/>
                </a:moveTo>
                <a:cubicBezTo>
                  <a:pt x="215" y="1"/>
                  <a:pt x="0" y="215"/>
                  <a:pt x="0" y="469"/>
                </a:cubicBezTo>
                <a:lnTo>
                  <a:pt x="0" y="14823"/>
                </a:lnTo>
                <a:cubicBezTo>
                  <a:pt x="0" y="15078"/>
                  <a:pt x="215" y="15279"/>
                  <a:pt x="470" y="15279"/>
                </a:cubicBezTo>
                <a:cubicBezTo>
                  <a:pt x="724" y="15279"/>
                  <a:pt x="938" y="15078"/>
                  <a:pt x="938" y="14823"/>
                </a:cubicBezTo>
                <a:lnTo>
                  <a:pt x="938" y="469"/>
                </a:lnTo>
                <a:cubicBezTo>
                  <a:pt x="938" y="215"/>
                  <a:pt x="724" y="1"/>
                  <a:pt x="470" y="1"/>
                </a:cubicBezTo>
                <a:close/>
                <a:moveTo>
                  <a:pt x="13284" y="10740"/>
                </a:moveTo>
                <a:cubicBezTo>
                  <a:pt x="13980" y="10740"/>
                  <a:pt x="14623" y="11008"/>
                  <a:pt x="15105" y="11490"/>
                </a:cubicBezTo>
                <a:cubicBezTo>
                  <a:pt x="15587" y="11972"/>
                  <a:pt x="15842" y="12615"/>
                  <a:pt x="15842" y="13297"/>
                </a:cubicBezTo>
                <a:cubicBezTo>
                  <a:pt x="15842" y="13980"/>
                  <a:pt x="15587" y="14623"/>
                  <a:pt x="15105" y="15105"/>
                </a:cubicBezTo>
                <a:cubicBezTo>
                  <a:pt x="14623" y="15587"/>
                  <a:pt x="13980" y="15855"/>
                  <a:pt x="13284" y="15855"/>
                </a:cubicBezTo>
                <a:cubicBezTo>
                  <a:pt x="12602" y="15855"/>
                  <a:pt x="11959" y="15587"/>
                  <a:pt x="11477" y="15105"/>
                </a:cubicBezTo>
                <a:cubicBezTo>
                  <a:pt x="10472" y="14114"/>
                  <a:pt x="10472" y="12481"/>
                  <a:pt x="11477" y="11490"/>
                </a:cubicBezTo>
                <a:cubicBezTo>
                  <a:pt x="11959" y="11008"/>
                  <a:pt x="12602" y="10740"/>
                  <a:pt x="13284" y="10740"/>
                </a:cubicBezTo>
                <a:close/>
                <a:moveTo>
                  <a:pt x="6656" y="15279"/>
                </a:moveTo>
                <a:lnTo>
                  <a:pt x="6656" y="16591"/>
                </a:lnTo>
                <a:lnTo>
                  <a:pt x="5705" y="16176"/>
                </a:lnTo>
                <a:cubicBezTo>
                  <a:pt x="5651" y="16150"/>
                  <a:pt x="5585" y="16136"/>
                  <a:pt x="5517" y="16136"/>
                </a:cubicBezTo>
                <a:cubicBezTo>
                  <a:pt x="5451" y="16136"/>
                  <a:pt x="5383" y="16150"/>
                  <a:pt x="5317" y="16176"/>
                </a:cubicBezTo>
                <a:lnTo>
                  <a:pt x="4473" y="16578"/>
                </a:lnTo>
                <a:lnTo>
                  <a:pt x="4473" y="15279"/>
                </a:lnTo>
                <a:close/>
                <a:moveTo>
                  <a:pt x="2237" y="1"/>
                </a:moveTo>
                <a:cubicBezTo>
                  <a:pt x="1982" y="1"/>
                  <a:pt x="1768" y="215"/>
                  <a:pt x="1768" y="469"/>
                </a:cubicBezTo>
                <a:lnTo>
                  <a:pt x="1768" y="14823"/>
                </a:lnTo>
                <a:cubicBezTo>
                  <a:pt x="1768" y="15078"/>
                  <a:pt x="1982" y="15279"/>
                  <a:pt x="2237" y="15279"/>
                </a:cubicBezTo>
                <a:lnTo>
                  <a:pt x="3550" y="15279"/>
                </a:lnTo>
                <a:lnTo>
                  <a:pt x="3550" y="17301"/>
                </a:lnTo>
                <a:cubicBezTo>
                  <a:pt x="3550" y="17462"/>
                  <a:pt x="3630" y="17609"/>
                  <a:pt x="3764" y="17703"/>
                </a:cubicBezTo>
                <a:cubicBezTo>
                  <a:pt x="3840" y="17748"/>
                  <a:pt x="3928" y="17772"/>
                  <a:pt x="4015" y="17772"/>
                </a:cubicBezTo>
                <a:cubicBezTo>
                  <a:pt x="4082" y="17772"/>
                  <a:pt x="4147" y="17758"/>
                  <a:pt x="4205" y="17730"/>
                </a:cubicBezTo>
                <a:lnTo>
                  <a:pt x="5531" y="17114"/>
                </a:lnTo>
                <a:lnTo>
                  <a:pt x="6937" y="17730"/>
                </a:lnTo>
                <a:cubicBezTo>
                  <a:pt x="6990" y="17756"/>
                  <a:pt x="7058" y="17769"/>
                  <a:pt x="7124" y="17769"/>
                </a:cubicBezTo>
                <a:cubicBezTo>
                  <a:pt x="7219" y="17769"/>
                  <a:pt x="7299" y="17743"/>
                  <a:pt x="7379" y="17703"/>
                </a:cubicBezTo>
                <a:cubicBezTo>
                  <a:pt x="7513" y="17609"/>
                  <a:pt x="7593" y="17462"/>
                  <a:pt x="7593" y="17301"/>
                </a:cubicBezTo>
                <a:lnTo>
                  <a:pt x="7593" y="15279"/>
                </a:lnTo>
                <a:lnTo>
                  <a:pt x="8517" y="15279"/>
                </a:lnTo>
                <a:cubicBezTo>
                  <a:pt x="8772" y="15279"/>
                  <a:pt x="8972" y="15078"/>
                  <a:pt x="8972" y="14823"/>
                </a:cubicBezTo>
                <a:cubicBezTo>
                  <a:pt x="8972" y="14556"/>
                  <a:pt x="8772" y="14355"/>
                  <a:pt x="8517" y="14355"/>
                </a:cubicBezTo>
                <a:lnTo>
                  <a:pt x="2705" y="14355"/>
                </a:lnTo>
                <a:lnTo>
                  <a:pt x="2705" y="938"/>
                </a:lnTo>
                <a:lnTo>
                  <a:pt x="13726" y="938"/>
                </a:lnTo>
                <a:lnTo>
                  <a:pt x="13726" y="8437"/>
                </a:lnTo>
                <a:cubicBezTo>
                  <a:pt x="13726" y="8691"/>
                  <a:pt x="13941" y="8905"/>
                  <a:pt x="14194" y="8905"/>
                </a:cubicBezTo>
                <a:cubicBezTo>
                  <a:pt x="14449" y="8905"/>
                  <a:pt x="14664" y="8691"/>
                  <a:pt x="14664" y="8437"/>
                </a:cubicBezTo>
                <a:lnTo>
                  <a:pt x="14664" y="469"/>
                </a:lnTo>
                <a:cubicBezTo>
                  <a:pt x="14664" y="215"/>
                  <a:pt x="14449" y="1"/>
                  <a:pt x="14194" y="1"/>
                </a:cubicBezTo>
                <a:close/>
                <a:moveTo>
                  <a:pt x="13284" y="9803"/>
                </a:moveTo>
                <a:cubicBezTo>
                  <a:pt x="12347" y="9803"/>
                  <a:pt x="11477" y="10164"/>
                  <a:pt x="10820" y="10820"/>
                </a:cubicBezTo>
                <a:cubicBezTo>
                  <a:pt x="9454" y="12186"/>
                  <a:pt x="9454" y="14409"/>
                  <a:pt x="10820" y="15761"/>
                </a:cubicBezTo>
                <a:cubicBezTo>
                  <a:pt x="11477" y="16430"/>
                  <a:pt x="12347" y="16792"/>
                  <a:pt x="13284" y="16792"/>
                </a:cubicBezTo>
                <a:cubicBezTo>
                  <a:pt x="14061" y="16792"/>
                  <a:pt x="14798" y="16537"/>
                  <a:pt x="15414" y="16069"/>
                </a:cubicBezTo>
                <a:lnTo>
                  <a:pt x="17047" y="17716"/>
                </a:lnTo>
                <a:cubicBezTo>
                  <a:pt x="17140" y="17796"/>
                  <a:pt x="17247" y="17850"/>
                  <a:pt x="17369" y="17850"/>
                </a:cubicBezTo>
                <a:cubicBezTo>
                  <a:pt x="17489" y="17850"/>
                  <a:pt x="17610" y="17796"/>
                  <a:pt x="17703" y="17716"/>
                </a:cubicBezTo>
                <a:cubicBezTo>
                  <a:pt x="17890" y="17528"/>
                  <a:pt x="17890" y="17234"/>
                  <a:pt x="17703" y="17046"/>
                </a:cubicBezTo>
                <a:lnTo>
                  <a:pt x="16069" y="15413"/>
                </a:lnTo>
                <a:cubicBezTo>
                  <a:pt x="16524" y="14811"/>
                  <a:pt x="16779" y="14074"/>
                  <a:pt x="16779" y="13297"/>
                </a:cubicBezTo>
                <a:cubicBezTo>
                  <a:pt x="16779" y="12360"/>
                  <a:pt x="16417" y="11476"/>
                  <a:pt x="15762" y="10820"/>
                </a:cubicBezTo>
                <a:cubicBezTo>
                  <a:pt x="15105" y="10164"/>
                  <a:pt x="14221" y="9803"/>
                  <a:pt x="13284" y="98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5"/>
          </p:nvPr>
        </p:nvSpPr>
        <p:spPr>
          <a:xfrm>
            <a:off x="179850" y="1996440"/>
            <a:ext cx="8628870" cy="830580"/>
          </a:xfrm>
        </p:spPr>
        <p:txBody>
          <a:bodyPr/>
          <a:lstStyle/>
          <a:p>
            <a:pPr marL="469900" indent="-342900">
              <a:buFont typeface="Courier New" panose="02070309020205020404" pitchFamily="49" charset="0"/>
              <a:buChar char="o"/>
            </a:pPr>
            <a:r>
              <a:rPr lang="en-US" sz="1400" b="1" dirty="0" smtClean="0">
                <a:latin typeface="Times New Roman" panose="02020603050405020304" pitchFamily="18" charset="0"/>
                <a:cs typeface="Times New Roman" panose="02020603050405020304" pitchFamily="18" charset="0"/>
              </a:rPr>
              <a:t>Computational Intensity: </a:t>
            </a:r>
            <a:r>
              <a:rPr lang="en-US" sz="1400" dirty="0" smtClean="0">
                <a:latin typeface="Times New Roman" panose="02020603050405020304" pitchFamily="18" charset="0"/>
                <a:cs typeface="Times New Roman" panose="02020603050405020304" pitchFamily="18" charset="0"/>
              </a:rPr>
              <a:t>Optimizing </a:t>
            </a:r>
            <a:r>
              <a:rPr lang="en-US" sz="1400" dirty="0">
                <a:latin typeface="Times New Roman" panose="02020603050405020304" pitchFamily="18" charset="0"/>
                <a:cs typeface="Times New Roman" panose="02020603050405020304" pitchFamily="18" charset="0"/>
              </a:rPr>
              <a:t>threshold values for each image through the IWD algorithm can be computationally demanding, potentially increasing the time required for compression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3"/>
          </p:nvPr>
        </p:nvSpPr>
        <p:spPr>
          <a:xfrm>
            <a:off x="0" y="959430"/>
            <a:ext cx="8542020" cy="838890"/>
          </a:xfrm>
        </p:spPr>
        <p:txBody>
          <a:bodyPr/>
          <a:lstStyle/>
          <a:p>
            <a:pPr algn="ctr"/>
            <a:r>
              <a:rPr lang="en-US" dirty="0"/>
              <a:t>Optimizing Fast Fourier Transform (FFT) Image Compression using Intelligent Water Drop (IWD) Algorithm</a:t>
            </a:r>
          </a:p>
        </p:txBody>
      </p:sp>
    </p:spTree>
    <p:extLst>
      <p:ext uri="{BB962C8B-B14F-4D97-AF65-F5344CB8AC3E}">
        <p14:creationId xmlns:p14="http://schemas.microsoft.com/office/powerpoint/2010/main" val="411653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58"/>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57"/>
                                        </p:tgtEl>
                                        <p:attrNameLst>
                                          <p:attrName>style.visibility</p:attrName>
                                        </p:attrNameLst>
                                      </p:cBhvr>
                                      <p:to>
                                        <p:strVal val="visible"/>
                                      </p:to>
                                    </p:set>
                                    <p:anim calcmode="lin" valueType="num">
                                      <p:cBhvr additive="base">
                                        <p:cTn id="9" dur="1000"/>
                                        <p:tgtEl>
                                          <p:spTgt spid="257"/>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ppt_w</p:attrName>
                                        </p:attrNameLst>
                                      </p:cBhvr>
                                      <p:tavLst>
                                        <p:tav tm="0">
                                          <p:val>
                                            <p:strVal val="0"/>
                                          </p:val>
                                        </p:tav>
                                        <p:tav tm="100000">
                                          <p:val>
                                            <p:strVal val="#ppt_w"/>
                                          </p:val>
                                        </p:tav>
                                      </p:tavLst>
                                    </p:anim>
                                    <p:anim calcmode="lin" valueType="num">
                                      <p:cBhvr additive="base">
                                        <p:cTn id="13" dur="1000"/>
                                        <p:tgtEl>
                                          <p:spTgt spid="261"/>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62"/>
                                        </p:tgtEl>
                                        <p:attrNameLst>
                                          <p:attrName>style.visibility</p:attrName>
                                        </p:attrNameLst>
                                      </p:cBhvr>
                                      <p:to>
                                        <p:strVal val="visible"/>
                                      </p:to>
                                    </p:set>
                                    <p:anim calcmode="lin" valueType="num">
                                      <p:cBhvr additive="base">
                                        <p:cTn id="17" dur="1000"/>
                                        <p:tgtEl>
                                          <p:spTgt spid="262"/>
                                        </p:tgtEl>
                                        <p:attrNameLst>
                                          <p:attrName>ppt_w</p:attrName>
                                        </p:attrNameLst>
                                      </p:cBhvr>
                                      <p:tavLst>
                                        <p:tav tm="0">
                                          <p:val>
                                            <p:strVal val="0"/>
                                          </p:val>
                                        </p:tav>
                                        <p:tav tm="100000">
                                          <p:val>
                                            <p:strVal val="#ppt_w"/>
                                          </p:val>
                                        </p:tav>
                                      </p:tavLst>
                                    </p:anim>
                                    <p:anim calcmode="lin" valueType="num">
                                      <p:cBhvr additive="base">
                                        <p:cTn id="18" dur="1000"/>
                                        <p:tgtEl>
                                          <p:spTgt spid="26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263"/>
                                        </p:tgtEl>
                                        <p:attrNameLst>
                                          <p:attrName>style.visibility</p:attrName>
                                        </p:attrNameLst>
                                      </p:cBhvr>
                                      <p:to>
                                        <p:strVal val="visible"/>
                                      </p:to>
                                    </p:set>
                                    <p:anim calcmode="lin" valueType="num">
                                      <p:cBhvr additive="base">
                                        <p:cTn id="22" dur="1000"/>
                                        <p:tgtEl>
                                          <p:spTgt spid="263"/>
                                        </p:tgtEl>
                                        <p:attrNameLst>
                                          <p:attrName>ppt_w</p:attrName>
                                        </p:attrNameLst>
                                      </p:cBhvr>
                                      <p:tavLst>
                                        <p:tav tm="0">
                                          <p:val>
                                            <p:strVal val="0"/>
                                          </p:val>
                                        </p:tav>
                                        <p:tav tm="100000">
                                          <p:val>
                                            <p:strVal val="#ppt_w"/>
                                          </p:val>
                                        </p:tav>
                                      </p:tavLst>
                                    </p:anim>
                                    <p:anim calcmode="lin" valueType="num">
                                      <p:cBhvr additive="base">
                                        <p:cTn id="23" dur="1000"/>
                                        <p:tgtEl>
                                          <p:spTgt spid="263"/>
                                        </p:tgtEl>
                                        <p:attrNameLst>
                                          <p:attrName>ppt_h</p:attrName>
                                        </p:attrNameLst>
                                      </p:cBhvr>
                                      <p:tavLst>
                                        <p:tav tm="0">
                                          <p:val>
                                            <p:str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1000"/>
                                        <p:tgtEl>
                                          <p:spTgt spid="264"/>
                                        </p:tgtEl>
                                        <p:attrNameLst>
                                          <p:attrName>ppt_w</p:attrName>
                                        </p:attrNameLst>
                                      </p:cBhvr>
                                      <p:tavLst>
                                        <p:tav tm="0">
                                          <p:val>
                                            <p:strVal val="0"/>
                                          </p:val>
                                        </p:tav>
                                        <p:tav tm="100000">
                                          <p:val>
                                            <p:strVal val="#ppt_w"/>
                                          </p:val>
                                        </p:tav>
                                      </p:tavLst>
                                    </p:anim>
                                    <p:anim calcmode="lin" valueType="num">
                                      <p:cBhvr additive="base">
                                        <p:cTn id="28" dur="1000"/>
                                        <p:tgtEl>
                                          <p:spTgt spid="2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ynamic Dark Thesis Defense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TotalTime>
  <Words>8269</Words>
  <Application>Microsoft Office PowerPoint</Application>
  <PresentationFormat>On-screen Show (16:9)</PresentationFormat>
  <Paragraphs>721</Paragraphs>
  <Slides>128</Slides>
  <Notes>128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128</vt:i4>
      </vt:variant>
    </vt:vector>
  </HeadingPairs>
  <TitlesOfParts>
    <vt:vector size="137" baseType="lpstr">
      <vt:lpstr>Cambria</vt:lpstr>
      <vt:lpstr>Blinker</vt:lpstr>
      <vt:lpstr>Barlow ExtraBold</vt:lpstr>
      <vt:lpstr>Calibri</vt:lpstr>
      <vt:lpstr>Arial</vt:lpstr>
      <vt:lpstr>SimSun</vt:lpstr>
      <vt:lpstr>Times New Roman</vt:lpstr>
      <vt:lpstr>Courier New</vt:lpstr>
      <vt:lpstr>Dynamic Dark Thesis Defense by Slidesgo</vt:lpstr>
      <vt:lpstr>Name: Ugwu Emmanuel Ugochukwu Student I.D: SL23215017  Major: Computer Technology University: University of Science and Technology of China</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PowerPoint Presentation</vt:lpstr>
      <vt:lpstr>Introduction</vt:lpstr>
      <vt:lpstr>Introduction</vt:lpstr>
      <vt:lpstr>Applications</vt:lpstr>
      <vt:lpstr>Papers</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1</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2</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3</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4</vt:lpstr>
      <vt:lpstr>Paper 5</vt:lpstr>
      <vt:lpstr>Paper 5</vt:lpstr>
      <vt:lpstr>Paper 5</vt:lpstr>
      <vt:lpstr>Paper 5</vt:lpstr>
      <vt:lpstr>Paper 5</vt:lpstr>
      <vt:lpstr>Paper 5</vt:lpstr>
      <vt:lpstr>Paper 5</vt:lpstr>
      <vt:lpstr>Paper 5</vt:lpstr>
      <vt:lpstr>Paper 5</vt:lpstr>
      <vt:lpstr>Paper 5</vt:lpstr>
      <vt:lpstr>Paper 5</vt:lpstr>
      <vt:lpstr>Paper 5</vt:lpstr>
      <vt:lpstr>Paper 5</vt:lpstr>
      <vt:lpstr>Paper 5</vt:lpstr>
      <vt:lpstr>Conclusion</vt:lpstr>
      <vt:lpstr>Conclusions</vt:lpstr>
      <vt:lpstr>Future Direction</vt:lpstr>
      <vt:lpstr>Future Direction</vt:lpstr>
      <vt:lpstr>Future Direction</vt:lpstr>
      <vt:lpstr>Future Direction</vt:lpstr>
      <vt:lpstr>References</vt:lpstr>
      <vt:lpstr>Future Direction</vt:lpstr>
      <vt:lpstr>Future Direction</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Ugwu Emmanuel Ugochukwu  MAJOR: Computer Technology Department: Computer science University: University of Science and Technology of China</dc:title>
  <cp:lastModifiedBy>Emmanuel</cp:lastModifiedBy>
  <cp:revision>92</cp:revision>
  <dcterms:modified xsi:type="dcterms:W3CDTF">2023-11-01T17:24:08Z</dcterms:modified>
</cp:coreProperties>
</file>